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  <p:sldMasterId id="2147483656" r:id="rId5"/>
  </p:sldMasterIdLst>
  <p:notesMasterIdLst>
    <p:notesMasterId r:id="rId17"/>
  </p:notesMasterIdLst>
  <p:sldIdLst>
    <p:sldId id="687" r:id="rId6"/>
    <p:sldId id="691" r:id="rId7"/>
    <p:sldId id="702" r:id="rId8"/>
    <p:sldId id="694" r:id="rId9"/>
    <p:sldId id="696" r:id="rId10"/>
    <p:sldId id="697" r:id="rId11"/>
    <p:sldId id="698" r:id="rId12"/>
    <p:sldId id="699" r:id="rId13"/>
    <p:sldId id="700" r:id="rId14"/>
    <p:sldId id="692" r:id="rId15"/>
    <p:sldId id="70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7E633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27" autoAdjust="0"/>
    <p:restoredTop sz="94660"/>
  </p:normalViewPr>
  <p:slideViewPr>
    <p:cSldViewPr snapToGrid="0">
      <p:cViewPr varScale="1">
        <p:scale>
          <a:sx n="84" d="100"/>
          <a:sy n="84" d="100"/>
        </p:scale>
        <p:origin x="294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831797-AA6B-4131-8421-93CA49DDD132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A33475-6D1E-440D-841A-2B58781B9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3324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FB6233-FC4F-4628-BA1D-2782F649451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ZA" dirty="0"/>
              <a:t>May 8, 2020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A1D367-A9C7-46F9-B78E-724D1BEC06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ADE164-D45A-44D8-82C5-2E0962BB70DA}" type="slidenum">
              <a:rPr lang="en-ZA" smtClean="0"/>
              <a:t>‹#›</a:t>
            </a:fld>
            <a:endParaRPr lang="en-ZA"/>
          </a:p>
        </p:txBody>
      </p:sp>
      <p:sp>
        <p:nvSpPr>
          <p:cNvPr id="5" name="Rectangle 4"/>
          <p:cNvSpPr/>
          <p:nvPr userDrawn="1"/>
        </p:nvSpPr>
        <p:spPr>
          <a:xfrm>
            <a:off x="-1" y="0"/>
            <a:ext cx="12210195" cy="1172308"/>
          </a:xfrm>
          <a:prstGeom prst="rect">
            <a:avLst/>
          </a:prstGeom>
          <a:gradFill flip="none" rotWithShape="1">
            <a:gsLst>
              <a:gs pos="40000">
                <a:srgbClr val="FA0007"/>
              </a:gs>
              <a:gs pos="100000">
                <a:srgbClr val="761706"/>
              </a:gs>
            </a:gsLst>
            <a:lin ang="189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56308" y="149795"/>
            <a:ext cx="11879748" cy="108112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783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450"/>
              </a:spcBef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DE164-D45A-44D8-82C5-2E0962BB70D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7943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375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35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DE164-D45A-44D8-82C5-2E0962BB70DA}" type="slidenum">
              <a:rPr lang="en-ZA" smtClean="0"/>
              <a:t>‹#›</a:t>
            </a:fld>
            <a:endParaRPr lang="en-ZA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23255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DE164-D45A-44D8-82C5-2E0962BB70D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77994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2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DE164-D45A-44D8-82C5-2E0962BB70DA}" type="slidenum">
              <a:rPr lang="en-ZA" smtClean="0"/>
              <a:t>‹#›</a:t>
            </a:fld>
            <a:endParaRPr lang="en-ZA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00651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12192000" cy="1172308"/>
          </a:xfrm>
          <a:prstGeom prst="rect">
            <a:avLst/>
          </a:prstGeom>
          <a:gradFill flip="none" rotWithShape="1">
            <a:gsLst>
              <a:gs pos="40000">
                <a:srgbClr val="FA0007"/>
              </a:gs>
              <a:gs pos="100000">
                <a:srgbClr val="761706"/>
              </a:gs>
            </a:gsLst>
            <a:lin ang="189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" name="Rectangle 13"/>
          <p:cNvSpPr/>
          <p:nvPr userDrawn="1"/>
        </p:nvSpPr>
        <p:spPr>
          <a:xfrm>
            <a:off x="208413" y="149795"/>
            <a:ext cx="11766495" cy="108112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E0158-A657-4B22-8E15-5864576119AE}" type="datetime1">
              <a:rPr lang="en-US" smtClean="0"/>
              <a:t>3/13/2025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SEL Training Palu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E51E-0052-334C-A4B2-C567FE9F326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66351" y="310836"/>
            <a:ext cx="11043524" cy="1348102"/>
          </a:xfrm>
        </p:spPr>
        <p:txBody>
          <a:bodyPr anchor="t">
            <a:normAutofit/>
          </a:bodyPr>
          <a:lstStyle>
            <a:lvl1pPr algn="l">
              <a:lnSpc>
                <a:spcPct val="85000"/>
              </a:lnSpc>
              <a:defRPr sz="3600" b="0" i="0" cap="none">
                <a:solidFill>
                  <a:schemeClr val="tx1"/>
                </a:solidFill>
                <a:latin typeface="Trade Gothic LT Com Cn" panose="020B0806040303020004" pitchFamily="34" charset="0"/>
                <a:cs typeface="Trade Gothic LT Com Cn" panose="020B08060403030200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pic>
        <p:nvPicPr>
          <p:cNvPr id="8" name="Picture 7" descr="Save_the_Children_logo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3548" y="6425702"/>
            <a:ext cx="2481821" cy="380442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 flipH="1">
            <a:off x="3288542" y="6432218"/>
            <a:ext cx="8684" cy="365125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 flipH="1">
            <a:off x="8520499" y="6432218"/>
            <a:ext cx="8684" cy="365125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207652" y="2200274"/>
            <a:ext cx="11766333" cy="4106864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965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12192000" cy="1172308"/>
          </a:xfrm>
          <a:prstGeom prst="rect">
            <a:avLst/>
          </a:prstGeom>
          <a:gradFill flip="none" rotWithShape="1">
            <a:gsLst>
              <a:gs pos="40000">
                <a:srgbClr val="FA0007"/>
              </a:gs>
              <a:gs pos="100000">
                <a:srgbClr val="761706"/>
              </a:gs>
            </a:gsLst>
            <a:lin ang="189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" name="Rectangle 13"/>
          <p:cNvSpPr/>
          <p:nvPr userDrawn="1"/>
        </p:nvSpPr>
        <p:spPr>
          <a:xfrm>
            <a:off x="208413" y="149795"/>
            <a:ext cx="11766495" cy="108112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E0158-A657-4B22-8E15-5864576119AE}" type="datetime1">
              <a:rPr lang="en-US" smtClean="0"/>
              <a:t>3/13/2025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SEL Training Palu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DE51E-0052-334C-A4B2-C567FE9F326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66351" y="310836"/>
            <a:ext cx="11043524" cy="1348102"/>
          </a:xfrm>
        </p:spPr>
        <p:txBody>
          <a:bodyPr anchor="t">
            <a:normAutofit/>
          </a:bodyPr>
          <a:lstStyle>
            <a:lvl1pPr algn="l">
              <a:lnSpc>
                <a:spcPct val="85000"/>
              </a:lnSpc>
              <a:defRPr sz="3600" b="0" i="0" cap="none">
                <a:solidFill>
                  <a:schemeClr val="tx1"/>
                </a:solidFill>
                <a:latin typeface="Trade Gothic LT Com Cn" panose="020B0806040303020004" pitchFamily="34" charset="0"/>
                <a:cs typeface="Trade Gothic LT Com Cn" panose="020B08060403030200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pic>
        <p:nvPicPr>
          <p:cNvPr id="8" name="Picture 7" descr="Save_the_Children_logo.png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583548" y="6425702"/>
            <a:ext cx="2481821" cy="380442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 flipH="1">
            <a:off x="3288542" y="6432218"/>
            <a:ext cx="8684" cy="365125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 flipH="1">
            <a:off x="8520499" y="6432218"/>
            <a:ext cx="8684" cy="365125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207652" y="2200274"/>
            <a:ext cx="11766333" cy="4106864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307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2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375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35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 algn="ctr">
              <a:buNone/>
              <a:defRPr sz="135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350"/>
            </a:lvl4pPr>
            <a:lvl5pPr marL="1371600" indent="0" algn="ctr">
              <a:buNone/>
              <a:defRPr sz="1350"/>
            </a:lvl5pPr>
            <a:lvl6pPr marL="1714500" indent="0" algn="ctr">
              <a:buNone/>
              <a:defRPr sz="1350"/>
            </a:lvl6pPr>
            <a:lvl7pPr marL="2057400" indent="0" algn="ctr">
              <a:buNone/>
              <a:defRPr sz="1350"/>
            </a:lvl7pPr>
            <a:lvl8pPr marL="2400300" indent="0" algn="ctr">
              <a:buNone/>
              <a:defRPr sz="1350"/>
            </a:lvl8pPr>
            <a:lvl9pPr marL="2743200" indent="0" algn="ctr">
              <a:buNone/>
              <a:defRPr sz="135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t>3/13/2025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DE164-D45A-44D8-82C5-2E0962BB70DA}" type="slidenum">
              <a:rPr lang="en-ZA" smtClean="0"/>
              <a:t>‹#›</a:t>
            </a:fld>
            <a:endParaRPr lang="en-ZA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4276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DE164-D45A-44D8-82C5-2E0962BB70D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79511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2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3750" b="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35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DE164-D45A-44D8-82C5-2E0962BB70DA}" type="slidenum">
              <a:rPr lang="en-ZA" smtClean="0"/>
              <a:t>‹#›</a:t>
            </a:fld>
            <a:endParaRPr lang="en-ZA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0850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DE164-D45A-44D8-82C5-2E0962BB70D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02745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725" b="0" cap="none" baseline="0">
                <a:solidFill>
                  <a:schemeClr val="accent1"/>
                </a:solidFill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1725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marL="0" lvl="0" indent="0" algn="l" defTabSz="685800" rtl="0" eaLnBrk="1" latinLnBrk="0" hangingPunct="1">
              <a:lnSpc>
                <a:spcPct val="90000"/>
              </a:lnSpc>
              <a:spcBef>
                <a:spcPts val="135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DE164-D45A-44D8-82C5-2E0962BB70D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7403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DE164-D45A-44D8-82C5-2E0962BB70D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05121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DE164-D45A-44D8-82C5-2E0962BB70D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9881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B02131-22DB-4754-A433-C2056EBF5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40000" cy="5400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150D3D-41CA-4DC7-907E-3C00ACD28A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1999" y="1224000"/>
            <a:ext cx="11339999" cy="48587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Z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06C7A0-E91C-4A95-B866-B5D3FEE093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1999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51BA1-B199-498E-8F99-F7D1F5869B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2879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DE164-D45A-44D8-82C5-2E0962BB70D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33287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8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9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30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8A87A34-81AB-432B-8DAE-1953F412C126}" type="datetimeFigureOut">
              <a:rPr lang="en-US" smtClean="0"/>
              <a:pPr/>
              <a:t>3/13/2025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3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3ADE164-D45A-44D8-82C5-2E0962BB70DA}" type="slidenum">
              <a:rPr lang="en-ZA" smtClean="0"/>
              <a:t>‹#›</a:t>
            </a:fld>
            <a:endParaRPr lang="en-ZA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176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69" r:id="rId12"/>
  </p:sldLayoutIdLst>
  <p:txStyles>
    <p:titleStyle>
      <a:lvl1pPr algn="l" defTabSz="685800" rtl="0" eaLnBrk="1" latinLnBrk="0" hangingPunct="1">
        <a:lnSpc>
          <a:spcPct val="80000"/>
        </a:lnSpc>
        <a:spcBef>
          <a:spcPct val="0"/>
        </a:spcBef>
        <a:buNone/>
        <a:defRPr sz="3750" kern="1200" cap="all" spc="75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1650" kern="1200">
          <a:solidFill>
            <a:schemeClr val="tx1"/>
          </a:solidFill>
          <a:latin typeface="+mn-lt"/>
          <a:ea typeface="+mn-ea"/>
          <a:cs typeface="+mn-cs"/>
        </a:defRPr>
      </a:lvl1pPr>
      <a:lvl2pPr marL="198882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336042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445770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582930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685800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795528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912114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1021842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ABA567-7F31-7A46-DC26-D2EBBA4CA6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4C7C930-EE73-9946-3CA0-848F0DF0F4EF}"/>
              </a:ext>
            </a:extLst>
          </p:cNvPr>
          <p:cNvSpPr/>
          <p:nvPr/>
        </p:nvSpPr>
        <p:spPr>
          <a:xfrm>
            <a:off x="-100642" y="6348499"/>
            <a:ext cx="12292641" cy="5095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69A79CD-511B-C9CE-DDD0-A84E86862ECC}"/>
              </a:ext>
            </a:extLst>
          </p:cNvPr>
          <p:cNvSpPr txBox="1"/>
          <p:nvPr/>
        </p:nvSpPr>
        <p:spPr>
          <a:xfrm>
            <a:off x="-72284" y="1603540"/>
            <a:ext cx="6593841" cy="3799840"/>
          </a:xfrm>
          <a:prstGeom prst="rect">
            <a:avLst/>
          </a:prstGeom>
        </p:spPr>
        <p:txBody>
          <a:bodyPr vert="horz" lIns="0" tIns="0" rIns="0" bIns="0" rtlCol="0" anchor="t">
            <a:normAutofit fontScale="4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</a:pPr>
            <a:endParaRPr lang="en-US" sz="5800" b="1" dirty="0">
              <a:solidFill>
                <a:schemeClr val="bg1"/>
              </a:solidFill>
              <a:latin typeface="Lato" panose="020F0502020204030203" pitchFamily="34" charset="0"/>
            </a:endParaRPr>
          </a:p>
          <a:p>
            <a:pPr algn="ctr">
              <a:lnSpc>
                <a:spcPct val="120000"/>
              </a:lnSpc>
            </a:pPr>
            <a:endParaRPr lang="en-US" sz="7000" b="1" dirty="0">
              <a:solidFill>
                <a:schemeClr val="bg1"/>
              </a:solidFill>
              <a:latin typeface="Lato" panose="020F0502020204030203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6700" b="1" dirty="0">
                <a:solidFill>
                  <a:schemeClr val="bg1"/>
                </a:solidFill>
                <a:latin typeface="Lato" panose="020F0502020204030203" pitchFamily="34" charset="0"/>
              </a:rPr>
              <a:t>SEL </a:t>
            </a:r>
            <a:r>
              <a:rPr lang="en-US" sz="6700" b="1" dirty="0" err="1">
                <a:solidFill>
                  <a:schemeClr val="bg1"/>
                </a:solidFill>
                <a:latin typeface="Lato" panose="020F0502020204030203" pitchFamily="34" charset="0"/>
              </a:rPr>
              <a:t>Lanjutan</a:t>
            </a:r>
            <a:br>
              <a:rPr lang="en-US" sz="8400" b="1" dirty="0">
                <a:solidFill>
                  <a:schemeClr val="bg1"/>
                </a:solidFill>
                <a:latin typeface="Lato" panose="020F0502020204030203" pitchFamily="34" charset="0"/>
              </a:rPr>
            </a:br>
            <a:r>
              <a:rPr lang="en-US" sz="9000" b="1" dirty="0">
                <a:solidFill>
                  <a:schemeClr val="bg1"/>
                </a:solidFill>
                <a:latin typeface="Lato" panose="020F0502020204030203" pitchFamily="34" charset="0"/>
              </a:rPr>
              <a:t>Modul 1</a:t>
            </a:r>
            <a:endParaRPr lang="en-US" sz="10100" b="1" dirty="0">
              <a:solidFill>
                <a:schemeClr val="bg1"/>
              </a:solidFill>
              <a:latin typeface="Lato" panose="020F0502020204030203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9000" b="1" dirty="0">
                <a:solidFill>
                  <a:schemeClr val="bg1"/>
                </a:solidFill>
                <a:latin typeface="Lato" panose="020F0502020204030203" pitchFamily="34" charset="0"/>
              </a:rPr>
              <a:t>SIKAP dan </a:t>
            </a:r>
          </a:p>
          <a:p>
            <a:pPr algn="ctr">
              <a:lnSpc>
                <a:spcPct val="120000"/>
              </a:lnSpc>
            </a:pPr>
            <a:r>
              <a:rPr lang="en-US" sz="9000" b="1" dirty="0">
                <a:solidFill>
                  <a:schemeClr val="bg1"/>
                </a:solidFill>
                <a:latin typeface="Lato" panose="020F0502020204030203" pitchFamily="34" charset="0"/>
              </a:rPr>
              <a:t>PERILAKU PROSOSIAL</a:t>
            </a:r>
          </a:p>
          <a:p>
            <a:pPr algn="ctr"/>
            <a:endParaRPr lang="en-US" b="1" dirty="0">
              <a:solidFill>
                <a:schemeClr val="bg1"/>
              </a:solidFill>
              <a:latin typeface="Gill Sans MT" panose="020B0502020104020203" pitchFamily="34" charset="0"/>
            </a:endParaRPr>
          </a:p>
          <a:p>
            <a:pPr algn="ctr"/>
            <a:endParaRPr lang="en-US" b="1" dirty="0">
              <a:solidFill>
                <a:schemeClr val="bg1"/>
              </a:solidFill>
              <a:latin typeface="Gill Sans MT" panose="020B0502020104020203" pitchFamily="34" charset="0"/>
            </a:endParaRPr>
          </a:p>
          <a:p>
            <a:pPr algn="ctr"/>
            <a:endParaRPr lang="en-US" b="1" dirty="0">
              <a:solidFill>
                <a:schemeClr val="bg1"/>
              </a:solidFill>
              <a:latin typeface="Gill Sans MT" panose="020B0502020104020203" pitchFamily="34" charset="0"/>
            </a:endParaRPr>
          </a:p>
          <a:p>
            <a:pPr algn="ctr"/>
            <a:br>
              <a:rPr lang="en-US" b="1" dirty="0">
                <a:solidFill>
                  <a:schemeClr val="bg1"/>
                </a:solidFill>
                <a:latin typeface="Gill Sans MT" panose="020B0502020104020203" pitchFamily="34" charset="0"/>
              </a:rPr>
            </a:br>
            <a:r>
              <a:rPr lang="en-US" b="1" dirty="0">
                <a:solidFill>
                  <a:schemeClr val="bg1"/>
                </a:solidFill>
                <a:latin typeface="Gill Sans MT" panose="020B0502020104020203" pitchFamily="34" charset="0"/>
              </a:rPr>
              <a:t>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2912D10-56C8-5576-1201-7FC27D655B7E}"/>
              </a:ext>
            </a:extLst>
          </p:cNvPr>
          <p:cNvSpPr txBox="1"/>
          <p:nvPr/>
        </p:nvSpPr>
        <p:spPr>
          <a:xfrm>
            <a:off x="531553" y="329992"/>
            <a:ext cx="5386168" cy="7932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000" b="1" dirty="0">
                <a:latin typeface="Lato" panose="020F0502020204030203" pitchFamily="34" charset="0"/>
              </a:rPr>
              <a:t>SOCIAL EMOTIONAL LEARNING  UNTUK KESIAPAN KERJA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51CC688-8DCA-77A2-F033-25B84BDD80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553" y="6348499"/>
            <a:ext cx="1984075" cy="533220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0B5C3D3-BC29-BC3D-5F06-673D113167BE}"/>
              </a:ext>
            </a:extLst>
          </p:cNvPr>
          <p:cNvCxnSpPr/>
          <p:nvPr/>
        </p:nvCxnSpPr>
        <p:spPr>
          <a:xfrm>
            <a:off x="3209026" y="6469811"/>
            <a:ext cx="0" cy="411908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CF61190-9998-C169-C592-003DE1EE6B72}"/>
              </a:ext>
            </a:extLst>
          </p:cNvPr>
          <p:cNvSpPr txBox="1"/>
          <p:nvPr/>
        </p:nvSpPr>
        <p:spPr>
          <a:xfrm>
            <a:off x="3808563" y="6427946"/>
            <a:ext cx="42183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Lato" panose="020F0502020204030203" pitchFamily="34" charset="0"/>
              </a:rPr>
              <a:t>Pengantar</a:t>
            </a:r>
            <a:r>
              <a:rPr lang="en-US" sz="1600" dirty="0">
                <a:latin typeface="Lato" panose="020F0502020204030203" pitchFamily="34" charset="0"/>
              </a:rPr>
              <a:t> – </a:t>
            </a:r>
            <a:r>
              <a:rPr lang="en-US" sz="1600" i="1" dirty="0">
                <a:latin typeface="Lato" panose="020F0502020204030203" pitchFamily="34" charset="0"/>
              </a:rPr>
              <a:t>Social Emotional Learning</a:t>
            </a:r>
            <a:endParaRPr lang="en-ID" sz="1600" i="1" dirty="0">
              <a:latin typeface="Lato" panose="020F0502020204030203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8FBE034-0E17-EAB6-C005-F76439A14A64}"/>
              </a:ext>
            </a:extLst>
          </p:cNvPr>
          <p:cNvCxnSpPr/>
          <p:nvPr/>
        </p:nvCxnSpPr>
        <p:spPr>
          <a:xfrm>
            <a:off x="8088702" y="6430443"/>
            <a:ext cx="0" cy="411908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414B4B9C-7038-36F9-5AD7-9E616FA08226}"/>
              </a:ext>
            </a:extLst>
          </p:cNvPr>
          <p:cNvSpPr txBox="1"/>
          <p:nvPr/>
        </p:nvSpPr>
        <p:spPr>
          <a:xfrm>
            <a:off x="8543435" y="6427946"/>
            <a:ext cx="31170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Lato" panose="020F0502020204030203" pitchFamily="34" charset="0"/>
              </a:rPr>
              <a:t>Skills To Succeed Global Grant 8</a:t>
            </a:r>
            <a:endParaRPr lang="en-ID" sz="1600" b="1" i="1" dirty="0">
              <a:latin typeface="Lato" panose="020F0502020204030203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EAD6AA1-6607-DB25-9B5C-9DBA226D74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4281" y="649459"/>
            <a:ext cx="5708003" cy="570800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E240155-AB27-331C-85F5-C33BC3DE24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74281" y="109855"/>
            <a:ext cx="5708003" cy="63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7838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1B615BA9-904A-38DA-E5B1-0EDC1F1190BF}"/>
              </a:ext>
            </a:extLst>
          </p:cNvPr>
          <p:cNvSpPr/>
          <p:nvPr/>
        </p:nvSpPr>
        <p:spPr>
          <a:xfrm>
            <a:off x="10574154" y="405442"/>
            <a:ext cx="778208" cy="73345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Lato" panose="020F0502020204030203" pitchFamily="34" charset="0"/>
              </a:rPr>
              <a:t>P</a:t>
            </a:r>
            <a:endParaRPr lang="en-ID" b="1" dirty="0">
              <a:latin typeface="Lato" panose="020F0502020204030203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7945DA4-103E-726C-AE17-37B80ECED1C3}"/>
              </a:ext>
            </a:extLst>
          </p:cNvPr>
          <p:cNvSpPr/>
          <p:nvPr/>
        </p:nvSpPr>
        <p:spPr>
          <a:xfrm>
            <a:off x="-100642" y="6348499"/>
            <a:ext cx="12292641" cy="5095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AC3DB33-F7D3-B8B7-24F3-29689F7285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553" y="6348499"/>
            <a:ext cx="1984075" cy="533220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A3E571D-58E2-1CD6-6EFC-B0B0BAFEEF4E}"/>
              </a:ext>
            </a:extLst>
          </p:cNvPr>
          <p:cNvCxnSpPr/>
          <p:nvPr/>
        </p:nvCxnSpPr>
        <p:spPr>
          <a:xfrm>
            <a:off x="3209026" y="6469811"/>
            <a:ext cx="0" cy="411908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F1C6089A-9DF6-2374-C9FD-897022CCE2A6}"/>
              </a:ext>
            </a:extLst>
          </p:cNvPr>
          <p:cNvSpPr txBox="1"/>
          <p:nvPr/>
        </p:nvSpPr>
        <p:spPr>
          <a:xfrm>
            <a:off x="3808563" y="6427946"/>
            <a:ext cx="42183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Lato" panose="020F0502020204030203" pitchFamily="34" charset="0"/>
              </a:rPr>
              <a:t>Pengantar</a:t>
            </a:r>
            <a:r>
              <a:rPr lang="en-US" sz="1600" dirty="0">
                <a:latin typeface="Lato" panose="020F0502020204030203" pitchFamily="34" charset="0"/>
              </a:rPr>
              <a:t> – </a:t>
            </a:r>
            <a:r>
              <a:rPr lang="en-US" sz="1600" i="1" dirty="0">
                <a:latin typeface="Lato" panose="020F0502020204030203" pitchFamily="34" charset="0"/>
              </a:rPr>
              <a:t>Social Emotional Learning</a:t>
            </a:r>
            <a:endParaRPr lang="en-ID" sz="1600" i="1" dirty="0">
              <a:latin typeface="Lato" panose="020F0502020204030203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DA2718E-9214-9CD5-5A9D-6B5C70A465CF}"/>
              </a:ext>
            </a:extLst>
          </p:cNvPr>
          <p:cNvSpPr txBox="1"/>
          <p:nvPr/>
        </p:nvSpPr>
        <p:spPr>
          <a:xfrm>
            <a:off x="8543435" y="6427946"/>
            <a:ext cx="31170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Lato" panose="020F0502020204030203" pitchFamily="34" charset="0"/>
              </a:rPr>
              <a:t>Skills To Succeed Global Grant 8</a:t>
            </a:r>
            <a:endParaRPr lang="en-ID" sz="1600" b="1" i="1" dirty="0">
              <a:latin typeface="Lato" panose="020F0502020204030203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CE7CCB-AEF1-5D74-059C-9234CC9673A4}"/>
              </a:ext>
            </a:extLst>
          </p:cNvPr>
          <p:cNvSpPr txBox="1"/>
          <p:nvPr/>
        </p:nvSpPr>
        <p:spPr>
          <a:xfrm>
            <a:off x="1789265" y="1181687"/>
            <a:ext cx="59263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Lato" panose="020F0502020204030203" pitchFamily="34" charset="0"/>
              </a:rPr>
              <a:t>SOSIAL EKSPERIMEN</a:t>
            </a:r>
            <a:endParaRPr lang="en-ID" sz="4400" b="1" dirty="0">
              <a:latin typeface="Lato" panose="020F0502020204030203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3E4778-FDC9-193A-690F-1212BA601D4F}"/>
              </a:ext>
            </a:extLst>
          </p:cNvPr>
          <p:cNvSpPr txBox="1"/>
          <p:nvPr/>
        </p:nvSpPr>
        <p:spPr>
          <a:xfrm>
            <a:off x="8005313" y="523799"/>
            <a:ext cx="2648310" cy="3795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Lato" panose="020F0502020204030203" pitchFamily="34" charset="0"/>
              </a:rPr>
              <a:t>Praktek</a:t>
            </a:r>
            <a:r>
              <a:rPr lang="en-US" b="1" dirty="0">
                <a:latin typeface="Lato" panose="020F0502020204030203" pitchFamily="34" charset="0"/>
              </a:rPr>
              <a:t> </a:t>
            </a:r>
            <a:r>
              <a:rPr lang="en-US" b="1" dirty="0" err="1">
                <a:latin typeface="Lato" panose="020F0502020204030203" pitchFamily="34" charset="0"/>
              </a:rPr>
              <a:t>Pembelajaran</a:t>
            </a:r>
            <a:endParaRPr lang="en-ID" b="1" dirty="0">
              <a:latin typeface="Lato" panose="020F0502020204030203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6DE716F-9ACF-8A69-19AE-7CDD3247D0BF}"/>
              </a:ext>
            </a:extLst>
          </p:cNvPr>
          <p:cNvSpPr txBox="1"/>
          <p:nvPr/>
        </p:nvSpPr>
        <p:spPr>
          <a:xfrm>
            <a:off x="1778272" y="1845909"/>
            <a:ext cx="61549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dirty="0">
                <a:latin typeface="Lato" panose="020F0502020204030203" pitchFamily="34" charset="0"/>
              </a:rPr>
              <a:t> Yuk, buat video </a:t>
            </a:r>
            <a:r>
              <a:rPr lang="en-ID" dirty="0" err="1">
                <a:latin typeface="Lato" panose="020F0502020204030203" pitchFamily="34" charset="0"/>
              </a:rPr>
              <a:t>penelitian</a:t>
            </a:r>
            <a:r>
              <a:rPr lang="en-ID" dirty="0">
                <a:latin typeface="Lato" panose="020F0502020204030203" pitchFamily="34" charset="0"/>
              </a:rPr>
              <a:t> </a:t>
            </a:r>
            <a:r>
              <a:rPr lang="en-ID" dirty="0" err="1">
                <a:latin typeface="Lato" panose="020F0502020204030203" pitchFamily="34" charset="0"/>
              </a:rPr>
              <a:t>sosial</a:t>
            </a:r>
            <a:r>
              <a:rPr lang="en-ID" dirty="0">
                <a:latin typeface="Lato" panose="020F0502020204030203" pitchFamily="34" charset="0"/>
              </a:rPr>
              <a:t> (</a:t>
            </a:r>
            <a:r>
              <a:rPr lang="en-ID" dirty="0" err="1">
                <a:latin typeface="Lato" panose="020F0502020204030203" pitchFamily="34" charset="0"/>
              </a:rPr>
              <a:t>sosial</a:t>
            </a:r>
            <a:r>
              <a:rPr lang="en-ID" dirty="0">
                <a:latin typeface="Lato" panose="020F0502020204030203" pitchFamily="34" charset="0"/>
              </a:rPr>
              <a:t> </a:t>
            </a:r>
            <a:r>
              <a:rPr lang="en-ID" dirty="0" err="1">
                <a:latin typeface="Lato" panose="020F0502020204030203" pitchFamily="34" charset="0"/>
              </a:rPr>
              <a:t>eksperimen</a:t>
            </a:r>
            <a:r>
              <a:rPr lang="en-ID" dirty="0">
                <a:latin typeface="Lato" panose="020F0502020204030203" pitchFamily="34" charset="0"/>
              </a:rPr>
              <a:t>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B076490-3CCC-4E6D-5C8B-EFB19FFB871B}"/>
              </a:ext>
            </a:extLst>
          </p:cNvPr>
          <p:cNvSpPr txBox="1"/>
          <p:nvPr/>
        </p:nvSpPr>
        <p:spPr>
          <a:xfrm>
            <a:off x="1778272" y="2921849"/>
            <a:ext cx="8137995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400" dirty="0" err="1">
                <a:latin typeface="Lato" panose="020F0502020204030203" pitchFamily="34" charset="0"/>
              </a:rPr>
              <a:t>Bikin</a:t>
            </a:r>
            <a:r>
              <a:rPr lang="en-ID" sz="2400" dirty="0">
                <a:latin typeface="Lato" panose="020F0502020204030203" pitchFamily="34" charset="0"/>
              </a:rPr>
              <a:t> </a:t>
            </a:r>
            <a:r>
              <a:rPr lang="en-ID" sz="2400" dirty="0" err="1">
                <a:latin typeface="Lato" panose="020F0502020204030203" pitchFamily="34" charset="0"/>
              </a:rPr>
              <a:t>kelompok</a:t>
            </a:r>
            <a:r>
              <a:rPr lang="en-ID" sz="2400" dirty="0">
                <a:latin typeface="Lato" panose="020F0502020204030203" pitchFamily="34" charset="0"/>
              </a:rPr>
              <a:t>, </a:t>
            </a:r>
            <a:r>
              <a:rPr lang="en-ID" sz="2400" dirty="0" err="1">
                <a:latin typeface="Lato" panose="020F0502020204030203" pitchFamily="34" charset="0"/>
              </a:rPr>
              <a:t>dengan</a:t>
            </a:r>
            <a:r>
              <a:rPr lang="en-ID" sz="2400" dirty="0">
                <a:latin typeface="Lato" panose="020F0502020204030203" pitchFamily="34" charset="0"/>
              </a:rPr>
              <a:t> </a:t>
            </a:r>
            <a:r>
              <a:rPr lang="en-ID" sz="2400" dirty="0" err="1">
                <a:latin typeface="Lato" panose="020F0502020204030203" pitchFamily="34" charset="0"/>
              </a:rPr>
              <a:t>anggota</a:t>
            </a:r>
            <a:r>
              <a:rPr lang="en-ID" sz="2400" dirty="0">
                <a:latin typeface="Lato" panose="020F0502020204030203" pitchFamily="34" charset="0"/>
              </a:rPr>
              <a:t> 4-5 orang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ID" sz="2400" dirty="0">
              <a:latin typeface="Lato" panose="020F050202020403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400" dirty="0" err="1">
                <a:latin typeface="Lato" panose="020F0502020204030203" pitchFamily="34" charset="0"/>
              </a:rPr>
              <a:t>Pilih</a:t>
            </a:r>
            <a:r>
              <a:rPr lang="en-ID" sz="2400" dirty="0">
                <a:latin typeface="Lato" panose="020F0502020204030203" pitchFamily="34" charset="0"/>
              </a:rPr>
              <a:t> </a:t>
            </a:r>
            <a:r>
              <a:rPr lang="en-ID" sz="2400" dirty="0" err="1">
                <a:latin typeface="Lato" panose="020F0502020204030203" pitchFamily="34" charset="0"/>
              </a:rPr>
              <a:t>satu</a:t>
            </a:r>
            <a:r>
              <a:rPr lang="en-ID" sz="2400" dirty="0">
                <a:latin typeface="Lato" panose="020F0502020204030203" pitchFamily="34" charset="0"/>
              </a:rPr>
              <a:t> </a:t>
            </a:r>
            <a:r>
              <a:rPr lang="en-ID" sz="2400" dirty="0" err="1">
                <a:latin typeface="Lato" panose="020F0502020204030203" pitchFamily="34" charset="0"/>
              </a:rPr>
              <a:t>tema</a:t>
            </a:r>
            <a:r>
              <a:rPr lang="en-ID" sz="2400" dirty="0">
                <a:latin typeface="Lato" panose="020F0502020204030203" pitchFamily="34" charset="0"/>
              </a:rPr>
              <a:t> video </a:t>
            </a:r>
            <a:r>
              <a:rPr lang="en-ID" sz="2400" dirty="0" err="1">
                <a:latin typeface="Lato" panose="020F0502020204030203" pitchFamily="34" charset="0"/>
              </a:rPr>
              <a:t>berikut</a:t>
            </a:r>
            <a:r>
              <a:rPr lang="en-ID" sz="2400" dirty="0">
                <a:latin typeface="Lato" panose="020F0502020204030203" pitchFamily="34" charset="0"/>
              </a:rPr>
              <a:t>: Tindakan </a:t>
            </a:r>
            <a:r>
              <a:rPr lang="en-ID" sz="2400" dirty="0" err="1">
                <a:latin typeface="Lato" panose="020F0502020204030203" pitchFamily="34" charset="0"/>
              </a:rPr>
              <a:t>berbagi</a:t>
            </a:r>
            <a:r>
              <a:rPr lang="en-ID" sz="2400" dirty="0">
                <a:latin typeface="Lato" panose="020F0502020204030203" pitchFamily="34" charset="0"/>
              </a:rPr>
              <a:t> (</a:t>
            </a:r>
            <a:r>
              <a:rPr lang="en-ID" sz="2400" i="1" dirty="0">
                <a:latin typeface="Lato" panose="020F0502020204030203" pitchFamily="34" charset="0"/>
              </a:rPr>
              <a:t>sharing</a:t>
            </a:r>
            <a:r>
              <a:rPr lang="en-ID" sz="2400" dirty="0">
                <a:latin typeface="Lato" panose="020F0502020204030203" pitchFamily="34" charset="0"/>
              </a:rPr>
              <a:t>), Kerjasama (</a:t>
            </a:r>
            <a:r>
              <a:rPr lang="en-ID" sz="2400" i="1" dirty="0">
                <a:latin typeface="Lato" panose="020F0502020204030203" pitchFamily="34" charset="0"/>
              </a:rPr>
              <a:t>cooperation</a:t>
            </a:r>
            <a:r>
              <a:rPr lang="en-ID" sz="2400" dirty="0">
                <a:latin typeface="Lato" panose="020F0502020204030203" pitchFamily="34" charset="0"/>
              </a:rPr>
              <a:t>), </a:t>
            </a:r>
            <a:r>
              <a:rPr lang="en-ID" sz="2400" dirty="0" err="1">
                <a:latin typeface="Lato" panose="020F0502020204030203" pitchFamily="34" charset="0"/>
              </a:rPr>
              <a:t>Menolong</a:t>
            </a:r>
            <a:r>
              <a:rPr lang="en-ID" sz="2400" dirty="0">
                <a:latin typeface="Lato" panose="020F0502020204030203" pitchFamily="34" charset="0"/>
              </a:rPr>
              <a:t> (</a:t>
            </a:r>
            <a:r>
              <a:rPr lang="en-ID" sz="2400" i="1" dirty="0">
                <a:latin typeface="Lato" panose="020F0502020204030203" pitchFamily="34" charset="0"/>
              </a:rPr>
              <a:t>helping</a:t>
            </a:r>
            <a:r>
              <a:rPr lang="en-ID" sz="2400" dirty="0">
                <a:latin typeface="Lato" panose="020F0502020204030203" pitchFamily="34" charset="0"/>
              </a:rPr>
              <a:t>), </a:t>
            </a:r>
            <a:r>
              <a:rPr lang="en-ID" sz="2400" dirty="0" err="1">
                <a:latin typeface="Lato" panose="020F0502020204030203" pitchFamily="34" charset="0"/>
              </a:rPr>
              <a:t>Kejujuran</a:t>
            </a:r>
            <a:r>
              <a:rPr lang="en-ID" sz="2400" dirty="0">
                <a:latin typeface="Lato" panose="020F0502020204030203" pitchFamily="34" charset="0"/>
              </a:rPr>
              <a:t> (</a:t>
            </a:r>
            <a:r>
              <a:rPr lang="en-ID" sz="2400" i="1" dirty="0">
                <a:latin typeface="Lato" panose="020F0502020204030203" pitchFamily="34" charset="0"/>
              </a:rPr>
              <a:t>honesty</a:t>
            </a:r>
            <a:r>
              <a:rPr lang="en-ID" sz="2400" dirty="0">
                <a:latin typeface="Lato" panose="020F0502020204030203" pitchFamily="34" charset="0"/>
              </a:rPr>
              <a:t>), Dermawan (</a:t>
            </a:r>
            <a:r>
              <a:rPr lang="en-ID" sz="2400" i="1" dirty="0">
                <a:latin typeface="Lato" panose="020F0502020204030203" pitchFamily="34" charset="0"/>
              </a:rPr>
              <a:t>generosity</a:t>
            </a:r>
            <a:r>
              <a:rPr lang="en-ID" sz="2400" dirty="0">
                <a:latin typeface="Lato" panose="020F0502020204030203" pitchFamily="34" charset="0"/>
              </a:rPr>
              <a:t>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ID" sz="2400" dirty="0">
              <a:latin typeface="Lato" panose="020F050202020403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400" dirty="0">
                <a:latin typeface="Lato" panose="020F0502020204030203" pitchFamily="34" charset="0"/>
              </a:rPr>
              <a:t>Buat </a:t>
            </a:r>
            <a:r>
              <a:rPr lang="en-ID" sz="2400" dirty="0" err="1">
                <a:latin typeface="Lato" panose="020F0502020204030203" pitchFamily="34" charset="0"/>
              </a:rPr>
              <a:t>dalam</a:t>
            </a:r>
            <a:r>
              <a:rPr lang="en-ID" sz="2400" dirty="0">
                <a:latin typeface="Lato" panose="020F0502020204030203" pitchFamily="34" charset="0"/>
              </a:rPr>
              <a:t> format MP4 dan upload </a:t>
            </a:r>
            <a:r>
              <a:rPr lang="en-ID" sz="2400" dirty="0" err="1">
                <a:latin typeface="Lato" panose="020F0502020204030203" pitchFamily="34" charset="0"/>
              </a:rPr>
              <a:t>hasil</a:t>
            </a:r>
            <a:r>
              <a:rPr lang="en-ID" sz="2400" dirty="0">
                <a:latin typeface="Lato" panose="020F0502020204030203" pitchFamily="34" charset="0"/>
              </a:rPr>
              <a:t> </a:t>
            </a:r>
            <a:r>
              <a:rPr lang="en-ID" sz="2400" dirty="0" err="1">
                <a:latin typeface="Lato" panose="020F0502020204030203" pitchFamily="34" charset="0"/>
              </a:rPr>
              <a:t>karyamu</a:t>
            </a:r>
            <a:endParaRPr lang="en-ID" sz="2400" dirty="0"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517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061852-F180-5367-4E79-DA96BF4C1B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4403B1B-38BC-FCF4-2F19-3000DD8B87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9359" y="1138892"/>
            <a:ext cx="4171328" cy="417132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EC570F4-8544-A4BE-05FC-7071654CDCE4}"/>
              </a:ext>
            </a:extLst>
          </p:cNvPr>
          <p:cNvSpPr txBox="1"/>
          <p:nvPr/>
        </p:nvSpPr>
        <p:spPr>
          <a:xfrm>
            <a:off x="3025845" y="5405110"/>
            <a:ext cx="588341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 dirty="0">
                <a:latin typeface="Lato" panose="020F0502020204030203" pitchFamily="34" charset="0"/>
              </a:rPr>
              <a:t>https//:lms.savethechildren.or.id/courses/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50DFB38-7E6B-685D-92F2-861AEBF94D1F}"/>
              </a:ext>
            </a:extLst>
          </p:cNvPr>
          <p:cNvSpPr/>
          <p:nvPr/>
        </p:nvSpPr>
        <p:spPr>
          <a:xfrm>
            <a:off x="10574154" y="405442"/>
            <a:ext cx="778208" cy="73345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Lato" panose="020F0502020204030203" pitchFamily="34" charset="0"/>
              </a:rPr>
              <a:t>U</a:t>
            </a:r>
            <a:endParaRPr lang="en-ID" b="1" dirty="0">
              <a:latin typeface="Lato" panose="020F0502020204030203" pitchFamily="34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60A8E7D-1FF6-54C0-F2A7-6FCA0DF250F9}"/>
              </a:ext>
            </a:extLst>
          </p:cNvPr>
          <p:cNvSpPr/>
          <p:nvPr/>
        </p:nvSpPr>
        <p:spPr>
          <a:xfrm>
            <a:off x="10574154" y="1299714"/>
            <a:ext cx="778208" cy="73345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Lato" panose="020F0502020204030203" pitchFamily="34" charset="0"/>
              </a:rPr>
              <a:t>R</a:t>
            </a:r>
            <a:endParaRPr lang="en-ID" b="1" dirty="0">
              <a:latin typeface="Lato" panose="020F0502020204030203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61E14FF-B2BF-26F9-64ED-9A8F14CD7043}"/>
              </a:ext>
            </a:extLst>
          </p:cNvPr>
          <p:cNvSpPr/>
          <p:nvPr/>
        </p:nvSpPr>
        <p:spPr>
          <a:xfrm>
            <a:off x="-100642" y="6348499"/>
            <a:ext cx="12292641" cy="5095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ACDD805-8BEB-DB21-C266-8976294062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553" y="6348499"/>
            <a:ext cx="1984075" cy="533220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B414CB6-909E-10C5-37E2-D0A4EAB067F4}"/>
              </a:ext>
            </a:extLst>
          </p:cNvPr>
          <p:cNvCxnSpPr/>
          <p:nvPr/>
        </p:nvCxnSpPr>
        <p:spPr>
          <a:xfrm>
            <a:off x="3209026" y="6469811"/>
            <a:ext cx="0" cy="411908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284A17A8-2755-553E-A3A8-D89AD6594BF3}"/>
              </a:ext>
            </a:extLst>
          </p:cNvPr>
          <p:cNvSpPr txBox="1"/>
          <p:nvPr/>
        </p:nvSpPr>
        <p:spPr>
          <a:xfrm>
            <a:off x="3808563" y="6427946"/>
            <a:ext cx="42183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Lato" panose="020F0502020204030203" pitchFamily="34" charset="0"/>
              </a:rPr>
              <a:t>Pengantar</a:t>
            </a:r>
            <a:r>
              <a:rPr lang="en-US" sz="1600" dirty="0">
                <a:latin typeface="Lato" panose="020F0502020204030203" pitchFamily="34" charset="0"/>
              </a:rPr>
              <a:t> – </a:t>
            </a:r>
            <a:r>
              <a:rPr lang="en-US" sz="1600" i="1" dirty="0">
                <a:latin typeface="Lato" panose="020F0502020204030203" pitchFamily="34" charset="0"/>
              </a:rPr>
              <a:t>Social Emotional Learning</a:t>
            </a:r>
            <a:endParaRPr lang="en-ID" sz="1600" i="1" dirty="0">
              <a:latin typeface="Lato" panose="020F0502020204030203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D592C4-FFE1-C241-9E25-5217679E2D21}"/>
              </a:ext>
            </a:extLst>
          </p:cNvPr>
          <p:cNvSpPr txBox="1"/>
          <p:nvPr/>
        </p:nvSpPr>
        <p:spPr>
          <a:xfrm>
            <a:off x="8543435" y="6427946"/>
            <a:ext cx="31170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Lato" panose="020F0502020204030203" pitchFamily="34" charset="0"/>
              </a:rPr>
              <a:t>Skills To Succeed Global Grant 8</a:t>
            </a:r>
            <a:endParaRPr lang="en-ID" sz="1600" b="1" i="1" dirty="0"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5327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1812B53-905F-FC14-42B3-0948029669F6}"/>
              </a:ext>
            </a:extLst>
          </p:cNvPr>
          <p:cNvSpPr/>
          <p:nvPr/>
        </p:nvSpPr>
        <p:spPr>
          <a:xfrm>
            <a:off x="-100642" y="6348499"/>
            <a:ext cx="12292641" cy="5095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D2D2F84-87DE-2A26-9631-F098AABEEA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553" y="6348499"/>
            <a:ext cx="1984075" cy="53322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52FCA53-E63F-F64A-FF92-1BF544522B35}"/>
              </a:ext>
            </a:extLst>
          </p:cNvPr>
          <p:cNvCxnSpPr/>
          <p:nvPr/>
        </p:nvCxnSpPr>
        <p:spPr>
          <a:xfrm>
            <a:off x="3209026" y="6469811"/>
            <a:ext cx="0" cy="411908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1C533619-EDF1-D42C-7E35-C697C9A22C74}"/>
              </a:ext>
            </a:extLst>
          </p:cNvPr>
          <p:cNvSpPr txBox="1"/>
          <p:nvPr/>
        </p:nvSpPr>
        <p:spPr>
          <a:xfrm>
            <a:off x="3808563" y="6427946"/>
            <a:ext cx="42183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Lato" panose="020F0502020204030203" pitchFamily="34" charset="0"/>
              </a:rPr>
              <a:t>Pengantar</a:t>
            </a:r>
            <a:r>
              <a:rPr lang="en-US" sz="1600" dirty="0">
                <a:latin typeface="Lato" panose="020F0502020204030203" pitchFamily="34" charset="0"/>
              </a:rPr>
              <a:t> – </a:t>
            </a:r>
            <a:r>
              <a:rPr lang="en-US" sz="1600" i="1" dirty="0">
                <a:latin typeface="Lato" panose="020F0502020204030203" pitchFamily="34" charset="0"/>
              </a:rPr>
              <a:t>Social Emotional Learning</a:t>
            </a:r>
            <a:endParaRPr lang="en-ID" sz="1600" i="1" dirty="0">
              <a:latin typeface="Lato" panose="020F0502020204030203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218CDF3-939F-C485-1684-009DBCA632E6}"/>
              </a:ext>
            </a:extLst>
          </p:cNvPr>
          <p:cNvSpPr txBox="1"/>
          <p:nvPr/>
        </p:nvSpPr>
        <p:spPr>
          <a:xfrm>
            <a:off x="8543435" y="6427946"/>
            <a:ext cx="31170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Lato" panose="020F0502020204030203" pitchFamily="34" charset="0"/>
              </a:rPr>
              <a:t>Skills To Succeed Global Grant 8</a:t>
            </a:r>
            <a:endParaRPr lang="en-ID" sz="1600" b="1" i="1" dirty="0">
              <a:latin typeface="Lato" panose="020F0502020204030203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CE3E2E-84F0-F3A2-0E9B-D01AFF362707}"/>
              </a:ext>
            </a:extLst>
          </p:cNvPr>
          <p:cNvSpPr txBox="1"/>
          <p:nvPr/>
        </p:nvSpPr>
        <p:spPr>
          <a:xfrm>
            <a:off x="2235357" y="1592600"/>
            <a:ext cx="8521621" cy="37343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950"/>
              </a:spcAft>
              <a:buNone/>
            </a:pP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Setelah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mempelajari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materi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ini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diharapkan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peserta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akan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: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Memahami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apa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yang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dimaksud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dengan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perilaku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dan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sikap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Pro-Sosial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Memiliki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keinginan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untuk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membantu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orang lain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tanpa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perlu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ada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alasan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memberikan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pertolongan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Mengetahui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saat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seseorang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memerlukan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bantuan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dan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bereaksi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untuk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membantu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(mis.,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memberikan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pelukan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,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termasuk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seseorang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yang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meresa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sendiri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atau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merasa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tidak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dihiraukan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)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Mengetahui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apa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perundungan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dan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efeknya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bagi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orang lain.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Tidak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melakukan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perundungan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baik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daring </a:t>
            </a:r>
            <a:r>
              <a:rPr lang="en-ID" sz="2200" b="0" i="0" dirty="0" err="1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maupun</a:t>
            </a:r>
            <a:r>
              <a:rPr lang="en-ID" sz="2200" b="0" i="0" dirty="0">
                <a:solidFill>
                  <a:srgbClr val="000000"/>
                </a:solidFill>
                <a:effectLst/>
                <a:latin typeface="Lato" panose="020F0502020204030203" pitchFamily="34" charset="0"/>
              </a:rPr>
              <a:t> luring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0C1C3D8-CFE3-A83D-BF43-A6718F3BA380}"/>
              </a:ext>
            </a:extLst>
          </p:cNvPr>
          <p:cNvSpPr txBox="1"/>
          <p:nvPr/>
        </p:nvSpPr>
        <p:spPr>
          <a:xfrm>
            <a:off x="2235358" y="858090"/>
            <a:ext cx="615374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950"/>
              </a:spcAft>
              <a:buNone/>
            </a:pPr>
            <a:r>
              <a:rPr lang="en-ID" sz="2800" b="1" i="0" dirty="0">
                <a:solidFill>
                  <a:srgbClr val="FF0000"/>
                </a:solidFill>
                <a:effectLst/>
                <a:latin typeface="Lato" panose="020F0502020204030203" pitchFamily="34" charset="0"/>
              </a:rPr>
              <a:t>TUJUAN PEMBELAJARAN</a:t>
            </a:r>
          </a:p>
        </p:txBody>
      </p:sp>
    </p:spTree>
    <p:extLst>
      <p:ext uri="{BB962C8B-B14F-4D97-AF65-F5344CB8AC3E}">
        <p14:creationId xmlns:p14="http://schemas.microsoft.com/office/powerpoint/2010/main" val="3544286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AC34ED-612A-01A5-9586-EFB99B7A29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192F2D1-3C68-68EE-41EE-C198E7756A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9359" y="1138892"/>
            <a:ext cx="4171328" cy="417132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5108D36-63F0-CA11-130B-44EE7990D958}"/>
              </a:ext>
            </a:extLst>
          </p:cNvPr>
          <p:cNvSpPr txBox="1"/>
          <p:nvPr/>
        </p:nvSpPr>
        <p:spPr>
          <a:xfrm>
            <a:off x="3025845" y="5405110"/>
            <a:ext cx="588341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 dirty="0">
                <a:latin typeface="Lato" panose="020F0502020204030203" pitchFamily="34" charset="0"/>
              </a:rPr>
              <a:t>https//:lms.savethechildren.or.id/courses/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AD434BB-9C5B-60D3-E412-57B425BF59B4}"/>
              </a:ext>
            </a:extLst>
          </p:cNvPr>
          <p:cNvSpPr/>
          <p:nvPr/>
        </p:nvSpPr>
        <p:spPr>
          <a:xfrm>
            <a:off x="10574154" y="405442"/>
            <a:ext cx="778208" cy="73345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Lato" panose="020F0502020204030203" pitchFamily="34" charset="0"/>
              </a:rPr>
              <a:t>D</a:t>
            </a:r>
            <a:endParaRPr lang="en-ID" b="1" dirty="0">
              <a:latin typeface="Lato" panose="020F0502020204030203" pitchFamily="34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4AE22B8-0CDA-5476-9F5A-A17CBD5FE9E5}"/>
              </a:ext>
            </a:extLst>
          </p:cNvPr>
          <p:cNvSpPr/>
          <p:nvPr/>
        </p:nvSpPr>
        <p:spPr>
          <a:xfrm>
            <a:off x="10600033" y="1291087"/>
            <a:ext cx="778208" cy="733450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Lato" panose="020F0502020204030203" pitchFamily="34" charset="0"/>
              </a:rPr>
              <a:t>A</a:t>
            </a:r>
            <a:endParaRPr lang="en-ID" b="1" dirty="0">
              <a:latin typeface="Lato" panose="020F0502020204030203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C75D758-BAB5-2085-F971-4BD9DAB9A7C6}"/>
              </a:ext>
            </a:extLst>
          </p:cNvPr>
          <p:cNvSpPr/>
          <p:nvPr/>
        </p:nvSpPr>
        <p:spPr>
          <a:xfrm>
            <a:off x="-100642" y="6348499"/>
            <a:ext cx="12292641" cy="5095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CC453F6-B815-A746-D404-D55008AD34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553" y="6348499"/>
            <a:ext cx="1984075" cy="53322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F2E20AE-B08C-7B9C-A406-C6DA10E10892}"/>
              </a:ext>
            </a:extLst>
          </p:cNvPr>
          <p:cNvCxnSpPr/>
          <p:nvPr/>
        </p:nvCxnSpPr>
        <p:spPr>
          <a:xfrm>
            <a:off x="3209026" y="6469811"/>
            <a:ext cx="0" cy="411908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4543E86-9776-C7AB-1D09-54C28AB531A6}"/>
              </a:ext>
            </a:extLst>
          </p:cNvPr>
          <p:cNvSpPr txBox="1"/>
          <p:nvPr/>
        </p:nvSpPr>
        <p:spPr>
          <a:xfrm>
            <a:off x="3808563" y="6427946"/>
            <a:ext cx="42183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Lato" panose="020F0502020204030203" pitchFamily="34" charset="0"/>
              </a:rPr>
              <a:t>Pengantar</a:t>
            </a:r>
            <a:r>
              <a:rPr lang="en-US" sz="1600" dirty="0">
                <a:latin typeface="Lato" panose="020F0502020204030203" pitchFamily="34" charset="0"/>
              </a:rPr>
              <a:t> – </a:t>
            </a:r>
            <a:r>
              <a:rPr lang="en-US" sz="1600" i="1" dirty="0">
                <a:latin typeface="Lato" panose="020F0502020204030203" pitchFamily="34" charset="0"/>
              </a:rPr>
              <a:t>Social Emotional Learning</a:t>
            </a:r>
            <a:endParaRPr lang="en-ID" sz="1600" i="1" dirty="0">
              <a:latin typeface="Lato" panose="020F0502020204030203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CBDE4FF-5A7C-C72A-02CF-EB7DB58BF064}"/>
              </a:ext>
            </a:extLst>
          </p:cNvPr>
          <p:cNvSpPr txBox="1"/>
          <p:nvPr/>
        </p:nvSpPr>
        <p:spPr>
          <a:xfrm>
            <a:off x="8543435" y="6427946"/>
            <a:ext cx="31170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Lato" panose="020F0502020204030203" pitchFamily="34" charset="0"/>
              </a:rPr>
              <a:t>Skills To Succeed Global Grant 8</a:t>
            </a:r>
            <a:endParaRPr lang="en-ID" sz="1600" b="1" i="1" dirty="0"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641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A42D408-4CE3-047B-2899-85E736853E29}"/>
              </a:ext>
            </a:extLst>
          </p:cNvPr>
          <p:cNvSpPr/>
          <p:nvPr/>
        </p:nvSpPr>
        <p:spPr>
          <a:xfrm>
            <a:off x="-100642" y="6348499"/>
            <a:ext cx="12292641" cy="5095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C8EF15B-BFAF-C10A-9CA1-F5BD9FCA25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553" y="6348499"/>
            <a:ext cx="1984075" cy="533220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DCFC3FB-BC30-4C6E-059E-006409C56B0B}"/>
              </a:ext>
            </a:extLst>
          </p:cNvPr>
          <p:cNvCxnSpPr/>
          <p:nvPr/>
        </p:nvCxnSpPr>
        <p:spPr>
          <a:xfrm>
            <a:off x="3209026" y="6469811"/>
            <a:ext cx="0" cy="411908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CDF475B8-6233-7EA6-B1F5-7F21B28D02AB}"/>
              </a:ext>
            </a:extLst>
          </p:cNvPr>
          <p:cNvSpPr txBox="1"/>
          <p:nvPr/>
        </p:nvSpPr>
        <p:spPr>
          <a:xfrm>
            <a:off x="3808563" y="6427946"/>
            <a:ext cx="42183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Lato" panose="020F0502020204030203" pitchFamily="34" charset="0"/>
              </a:rPr>
              <a:t>Pengantar</a:t>
            </a:r>
            <a:r>
              <a:rPr lang="en-US" sz="1600" dirty="0">
                <a:latin typeface="Lato" panose="020F0502020204030203" pitchFamily="34" charset="0"/>
              </a:rPr>
              <a:t> – </a:t>
            </a:r>
            <a:r>
              <a:rPr lang="en-US" sz="1600" i="1" dirty="0">
                <a:latin typeface="Lato" panose="020F0502020204030203" pitchFamily="34" charset="0"/>
              </a:rPr>
              <a:t>Social Emotional Learning</a:t>
            </a:r>
            <a:endParaRPr lang="en-ID" sz="1600" i="1" dirty="0">
              <a:latin typeface="Lato" panose="020F050202020403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13EF51D-8369-634C-DF09-FCAF0023D304}"/>
              </a:ext>
            </a:extLst>
          </p:cNvPr>
          <p:cNvSpPr txBox="1"/>
          <p:nvPr/>
        </p:nvSpPr>
        <p:spPr>
          <a:xfrm>
            <a:off x="8543435" y="6427946"/>
            <a:ext cx="31170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Lato" panose="020F0502020204030203" pitchFamily="34" charset="0"/>
              </a:rPr>
              <a:t>Skills To Succeed Global Grant 8</a:t>
            </a:r>
            <a:endParaRPr lang="en-ID" sz="1600" b="1" i="1" dirty="0">
              <a:latin typeface="Lato" panose="020F0502020204030203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0C255B-42EF-B8D6-8128-A489D328FC39}"/>
              </a:ext>
            </a:extLst>
          </p:cNvPr>
          <p:cNvSpPr txBox="1"/>
          <p:nvPr/>
        </p:nvSpPr>
        <p:spPr>
          <a:xfrm>
            <a:off x="2092934" y="2152465"/>
            <a:ext cx="8569315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3200" dirty="0" err="1">
                <a:latin typeface="Lato" panose="020F0502020204030203" pitchFamily="34" charset="0"/>
              </a:rPr>
              <a:t>Pernahkah</a:t>
            </a:r>
            <a:r>
              <a:rPr lang="en-ID" sz="3200" dirty="0">
                <a:latin typeface="Lato" panose="020F0502020204030203" pitchFamily="34" charset="0"/>
              </a:rPr>
              <a:t> </a:t>
            </a:r>
            <a:r>
              <a:rPr lang="en-ID" sz="3200" dirty="0" err="1">
                <a:latin typeface="Lato" panose="020F0502020204030203" pitchFamily="34" charset="0"/>
              </a:rPr>
              <a:t>kamu</a:t>
            </a:r>
            <a:r>
              <a:rPr lang="en-ID" sz="3200" dirty="0">
                <a:latin typeface="Lato" panose="020F0502020204030203" pitchFamily="34" charset="0"/>
              </a:rPr>
              <a:t> </a:t>
            </a:r>
            <a:r>
              <a:rPr lang="en-ID" sz="3200" dirty="0" err="1">
                <a:latin typeface="Lato" panose="020F0502020204030203" pitchFamily="34" charset="0"/>
              </a:rPr>
              <a:t>membantu</a:t>
            </a:r>
            <a:r>
              <a:rPr lang="en-ID" sz="3200" dirty="0">
                <a:latin typeface="Lato" panose="020F0502020204030203" pitchFamily="34" charset="0"/>
              </a:rPr>
              <a:t> </a:t>
            </a:r>
            <a:r>
              <a:rPr lang="en-ID" sz="3200" dirty="0" err="1">
                <a:latin typeface="Lato" panose="020F0502020204030203" pitchFamily="34" charset="0"/>
              </a:rPr>
              <a:t>teman</a:t>
            </a:r>
            <a:r>
              <a:rPr lang="en-ID" sz="3200" dirty="0">
                <a:latin typeface="Lato" panose="020F0502020204030203" pitchFamily="34" charset="0"/>
              </a:rPr>
              <a:t> </a:t>
            </a:r>
            <a:r>
              <a:rPr lang="en-ID" sz="3200" dirty="0" err="1">
                <a:latin typeface="Lato" panose="020F0502020204030203" pitchFamily="34" charset="0"/>
              </a:rPr>
              <a:t>tanpa</a:t>
            </a:r>
            <a:r>
              <a:rPr lang="en-ID" sz="3200" dirty="0">
                <a:latin typeface="Lato" panose="020F0502020204030203" pitchFamily="34" charset="0"/>
              </a:rPr>
              <a:t> </a:t>
            </a:r>
            <a:r>
              <a:rPr lang="en-ID" sz="3200" dirty="0" err="1">
                <a:latin typeface="Lato" panose="020F0502020204030203" pitchFamily="34" charset="0"/>
              </a:rPr>
              <a:t>mengharapkan</a:t>
            </a:r>
            <a:r>
              <a:rPr lang="en-ID" sz="3200" dirty="0">
                <a:latin typeface="Lato" panose="020F0502020204030203" pitchFamily="34" charset="0"/>
              </a:rPr>
              <a:t> </a:t>
            </a:r>
            <a:r>
              <a:rPr lang="en-ID" sz="3200" dirty="0" err="1">
                <a:latin typeface="Lato" panose="020F0502020204030203" pitchFamily="34" charset="0"/>
              </a:rPr>
              <a:t>imbalan</a:t>
            </a:r>
            <a:r>
              <a:rPr lang="en-ID" sz="3200" dirty="0">
                <a:latin typeface="Lato" panose="020F0502020204030203" pitchFamily="34" charset="0"/>
              </a:rPr>
              <a:t>?</a:t>
            </a:r>
          </a:p>
          <a:p>
            <a:endParaRPr lang="en-ID" sz="3200" dirty="0">
              <a:latin typeface="Lato" panose="020F0502020204030203" pitchFamily="34" charset="0"/>
            </a:endParaRPr>
          </a:p>
          <a:p>
            <a:r>
              <a:rPr lang="en-ID" sz="3200" dirty="0">
                <a:latin typeface="Lato" panose="020F0502020204030203" pitchFamily="34" charset="0"/>
              </a:rPr>
              <a:t>Apa yang </a:t>
            </a:r>
            <a:r>
              <a:rPr lang="en-ID" sz="3200" dirty="0" err="1">
                <a:latin typeface="Lato" panose="020F0502020204030203" pitchFamily="34" charset="0"/>
              </a:rPr>
              <a:t>membuatmu</a:t>
            </a:r>
            <a:r>
              <a:rPr lang="en-ID" sz="3200" dirty="0">
                <a:latin typeface="Lato" panose="020F0502020204030203" pitchFamily="34" charset="0"/>
              </a:rPr>
              <a:t> </a:t>
            </a:r>
            <a:r>
              <a:rPr lang="en-ID" sz="3200" dirty="0" err="1">
                <a:latin typeface="Lato" panose="020F0502020204030203" pitchFamily="34" charset="0"/>
              </a:rPr>
              <a:t>melakukannya</a:t>
            </a:r>
            <a:r>
              <a:rPr lang="en-ID" sz="3200" dirty="0">
                <a:latin typeface="Lato" panose="020F0502020204030203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529386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5C2A0E-569D-6FF3-B7EA-311778E4E5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ED57B-042E-5EDB-E1B3-F0E78C3E153F}"/>
              </a:ext>
            </a:extLst>
          </p:cNvPr>
          <p:cNvSpPr/>
          <p:nvPr/>
        </p:nvSpPr>
        <p:spPr>
          <a:xfrm>
            <a:off x="-100642" y="6348499"/>
            <a:ext cx="12292641" cy="5095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9EB106C-7D86-3AFA-D10E-0F9D4DADD1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553" y="6348499"/>
            <a:ext cx="1984075" cy="533220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0BE6FD6-A784-F891-4A16-1170D11F3D9A}"/>
              </a:ext>
            </a:extLst>
          </p:cNvPr>
          <p:cNvCxnSpPr/>
          <p:nvPr/>
        </p:nvCxnSpPr>
        <p:spPr>
          <a:xfrm>
            <a:off x="3209026" y="6469811"/>
            <a:ext cx="0" cy="411908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81E9A6B-92AD-4F4D-DF33-81B68DFDE524}"/>
              </a:ext>
            </a:extLst>
          </p:cNvPr>
          <p:cNvSpPr txBox="1"/>
          <p:nvPr/>
        </p:nvSpPr>
        <p:spPr>
          <a:xfrm>
            <a:off x="3808563" y="6427946"/>
            <a:ext cx="42183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Lato" panose="020F0502020204030203" pitchFamily="34" charset="0"/>
              </a:rPr>
              <a:t>Pengantar</a:t>
            </a:r>
            <a:r>
              <a:rPr lang="en-US" sz="1600" dirty="0">
                <a:latin typeface="Lato" panose="020F0502020204030203" pitchFamily="34" charset="0"/>
              </a:rPr>
              <a:t> – </a:t>
            </a:r>
            <a:r>
              <a:rPr lang="en-US" sz="1600" i="1" dirty="0">
                <a:latin typeface="Lato" panose="020F0502020204030203" pitchFamily="34" charset="0"/>
              </a:rPr>
              <a:t>Social Emotional Learning</a:t>
            </a:r>
            <a:endParaRPr lang="en-ID" sz="1600" i="1" dirty="0">
              <a:latin typeface="Lato" panose="020F050202020403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A452FF4-2608-88BE-53B8-F8E43084814C}"/>
              </a:ext>
            </a:extLst>
          </p:cNvPr>
          <p:cNvSpPr txBox="1"/>
          <p:nvPr/>
        </p:nvSpPr>
        <p:spPr>
          <a:xfrm>
            <a:off x="8543435" y="6427946"/>
            <a:ext cx="31170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Lato" panose="020F0502020204030203" pitchFamily="34" charset="0"/>
              </a:rPr>
              <a:t>Skills To Succeed Global Grant 8</a:t>
            </a:r>
            <a:endParaRPr lang="en-ID" sz="1600" b="1" i="1" dirty="0">
              <a:latin typeface="Lato" panose="020F050202020403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5453682-B80D-3CDD-ED77-A47AB7C5EE87}"/>
              </a:ext>
            </a:extLst>
          </p:cNvPr>
          <p:cNvSpPr txBox="1"/>
          <p:nvPr/>
        </p:nvSpPr>
        <p:spPr>
          <a:xfrm>
            <a:off x="4675516" y="2299763"/>
            <a:ext cx="6812047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Perilaku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yang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menguntungkan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orang lain yang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dilakukan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secara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sukarela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dan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tanpa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keuntungan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bagi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yang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memberi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bantuan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Contohnya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: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menolong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teman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,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mendengarkan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,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berbagi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ID" sz="2800" dirty="0">
              <a:latin typeface="Lato" panose="020F050202020403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A97FBB-F25E-934A-78A7-990719C1C42A}"/>
              </a:ext>
            </a:extLst>
          </p:cNvPr>
          <p:cNvSpPr txBox="1"/>
          <p:nvPr/>
        </p:nvSpPr>
        <p:spPr>
          <a:xfrm>
            <a:off x="1257300" y="1001466"/>
            <a:ext cx="71728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Apa </a:t>
            </a:r>
            <a:r>
              <a:rPr kumimoji="0" lang="en-US" altLang="en-US" sz="3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itu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</a:t>
            </a:r>
            <a:r>
              <a:rPr kumimoji="0" lang="en-US" altLang="en-US" sz="3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Perilaku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</a:t>
            </a:r>
            <a:r>
              <a:rPr kumimoji="0" lang="en-US" altLang="en-US" sz="3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Prososial</a:t>
            </a: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9CA0EA2-92D7-BDF8-93B4-D2A9B1AC55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834" y="1500997"/>
            <a:ext cx="4451230" cy="4451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806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B0EA8E-8BEC-8E95-5B65-151DB82290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F653EA2-0EC3-2231-BBF0-3EDF9F931524}"/>
              </a:ext>
            </a:extLst>
          </p:cNvPr>
          <p:cNvSpPr/>
          <p:nvPr/>
        </p:nvSpPr>
        <p:spPr>
          <a:xfrm>
            <a:off x="-100642" y="6348499"/>
            <a:ext cx="12292641" cy="5095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BE2677D-3F11-0163-EDA8-01A205B520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553" y="6348499"/>
            <a:ext cx="1984075" cy="533220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11B52AE-7F8B-A5B4-4D05-1AF577EC98F4}"/>
              </a:ext>
            </a:extLst>
          </p:cNvPr>
          <p:cNvCxnSpPr/>
          <p:nvPr/>
        </p:nvCxnSpPr>
        <p:spPr>
          <a:xfrm>
            <a:off x="3209026" y="6469811"/>
            <a:ext cx="0" cy="411908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37BA143-586C-0E75-1A79-089CBDBFA17D}"/>
              </a:ext>
            </a:extLst>
          </p:cNvPr>
          <p:cNvSpPr txBox="1"/>
          <p:nvPr/>
        </p:nvSpPr>
        <p:spPr>
          <a:xfrm>
            <a:off x="3808563" y="6427946"/>
            <a:ext cx="42183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Lato" panose="020F0502020204030203" pitchFamily="34" charset="0"/>
              </a:rPr>
              <a:t>Pengantar</a:t>
            </a:r>
            <a:r>
              <a:rPr lang="en-US" sz="1600" dirty="0">
                <a:latin typeface="Lato" panose="020F0502020204030203" pitchFamily="34" charset="0"/>
              </a:rPr>
              <a:t> – </a:t>
            </a:r>
            <a:r>
              <a:rPr lang="en-US" sz="1600" i="1" dirty="0">
                <a:latin typeface="Lato" panose="020F0502020204030203" pitchFamily="34" charset="0"/>
              </a:rPr>
              <a:t>Social Emotional Learning</a:t>
            </a:r>
            <a:endParaRPr lang="en-ID" sz="1600" i="1" dirty="0">
              <a:latin typeface="Lato" panose="020F050202020403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6554810-FFA7-1D6D-C4ED-2BA41DC576EC}"/>
              </a:ext>
            </a:extLst>
          </p:cNvPr>
          <p:cNvSpPr txBox="1"/>
          <p:nvPr/>
        </p:nvSpPr>
        <p:spPr>
          <a:xfrm>
            <a:off x="8543435" y="6427946"/>
            <a:ext cx="31170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Lato" panose="020F0502020204030203" pitchFamily="34" charset="0"/>
              </a:rPr>
              <a:t>Skills To Succeed Global Grant 8</a:t>
            </a:r>
            <a:endParaRPr lang="en-ID" sz="1600" b="1" i="1" dirty="0">
              <a:latin typeface="Lato" panose="020F0502020204030203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0A4DD21-6582-5023-B649-E976BF326116}"/>
              </a:ext>
            </a:extLst>
          </p:cNvPr>
          <p:cNvSpPr txBox="1"/>
          <p:nvPr/>
        </p:nvSpPr>
        <p:spPr>
          <a:xfrm>
            <a:off x="1238918" y="682449"/>
            <a:ext cx="794821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3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Konsep</a:t>
            </a: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Dasar </a:t>
            </a:r>
            <a:r>
              <a:rPr kumimoji="0" lang="en-US" altLang="en-US" sz="3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Perilaku</a:t>
            </a: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</a:t>
            </a:r>
            <a:r>
              <a:rPr kumimoji="0" lang="en-US" altLang="en-US" sz="3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Prososial</a:t>
            </a:r>
            <a:endParaRPr kumimoji="0" lang="en-US" altLang="en-US" sz="3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247515B-04BD-1756-50D1-DE09E7B448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10319" y="1405292"/>
            <a:ext cx="4882551" cy="4882551"/>
          </a:xfrm>
          <a:prstGeom prst="rect">
            <a:avLst/>
          </a:prstGeom>
        </p:spPr>
      </p:pic>
      <p:sp>
        <p:nvSpPr>
          <p:cNvPr id="10" name="Rectangle 1">
            <a:extLst>
              <a:ext uri="{FF2B5EF4-FFF2-40B4-BE49-F238E27FC236}">
                <a16:creationId xmlns:a16="http://schemas.microsoft.com/office/drawing/2014/main" id="{5C176A97-6186-6456-5228-898A66993B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5928" y="1435104"/>
            <a:ext cx="7021902" cy="44165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Moralitas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: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Perilaku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prososial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adalah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inti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dari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moralitas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Tanpa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</a:t>
            </a: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Pamrih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: Tidak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ada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keuntungan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nyata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bagi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si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pemberi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endParaRPr kumimoji="0" lang="en-US" alt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Positif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untuk Orang Lain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: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Menyebabkan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dampak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positif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pada orang yang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dibantu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97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8AB439-6241-2F90-B30E-76A468D474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08B8134-1953-4888-B479-C01BE9DA2C84}"/>
              </a:ext>
            </a:extLst>
          </p:cNvPr>
          <p:cNvSpPr/>
          <p:nvPr/>
        </p:nvSpPr>
        <p:spPr>
          <a:xfrm>
            <a:off x="-100642" y="6348499"/>
            <a:ext cx="12292641" cy="5095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CE058E1-2836-4A77-3541-CC0532654E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553" y="6348499"/>
            <a:ext cx="1984075" cy="533220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481D7E5-41F1-C727-F08E-500CEC7E5883}"/>
              </a:ext>
            </a:extLst>
          </p:cNvPr>
          <p:cNvCxnSpPr/>
          <p:nvPr/>
        </p:nvCxnSpPr>
        <p:spPr>
          <a:xfrm>
            <a:off x="3209026" y="6469811"/>
            <a:ext cx="0" cy="411908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8EE7ED57-05D9-5541-1E11-24919037DE5A}"/>
              </a:ext>
            </a:extLst>
          </p:cNvPr>
          <p:cNvSpPr txBox="1"/>
          <p:nvPr/>
        </p:nvSpPr>
        <p:spPr>
          <a:xfrm>
            <a:off x="3808563" y="6427946"/>
            <a:ext cx="42183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Lato" panose="020F0502020204030203" pitchFamily="34" charset="0"/>
              </a:rPr>
              <a:t>Pengantar</a:t>
            </a:r>
            <a:r>
              <a:rPr lang="en-US" sz="1600" dirty="0">
                <a:latin typeface="Lato" panose="020F0502020204030203" pitchFamily="34" charset="0"/>
              </a:rPr>
              <a:t> – </a:t>
            </a:r>
            <a:r>
              <a:rPr lang="en-US" sz="1600" i="1" dirty="0">
                <a:latin typeface="Lato" panose="020F0502020204030203" pitchFamily="34" charset="0"/>
              </a:rPr>
              <a:t>Social Emotional Learning</a:t>
            </a:r>
            <a:endParaRPr lang="en-ID" sz="1600" i="1" dirty="0">
              <a:latin typeface="Lato" panose="020F050202020403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339A383-C420-A3DF-8F3E-83D68196CB6D}"/>
              </a:ext>
            </a:extLst>
          </p:cNvPr>
          <p:cNvSpPr txBox="1"/>
          <p:nvPr/>
        </p:nvSpPr>
        <p:spPr>
          <a:xfrm>
            <a:off x="8543435" y="6427946"/>
            <a:ext cx="31170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Lato" panose="020F0502020204030203" pitchFamily="34" charset="0"/>
              </a:rPr>
              <a:t>Skills To Succeed Global Grant 8</a:t>
            </a:r>
            <a:endParaRPr lang="en-ID" sz="1600" b="1" i="1" dirty="0">
              <a:latin typeface="Lato" panose="020F0502020204030203" pitchFamily="34" charset="0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CC5762E4-2CA1-30A9-E212-2D299CD3A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1960" y="2065985"/>
            <a:ext cx="6249837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Membangun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hubungan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sosial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yang lebih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baik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Meningkatkan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rasa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percaya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diri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Membuat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lingkungan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lebih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harmonis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endParaRPr lang="en-US" altLang="en-US" sz="2400" dirty="0">
              <a:latin typeface="Lato" panose="020F0502020204030203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lang="en-US" altLang="en-US" sz="2400" dirty="0" err="1">
                <a:latin typeface="Lato" panose="020F0502020204030203" pitchFamily="34" charset="0"/>
              </a:rPr>
              <a:t>Apalagi</a:t>
            </a:r>
            <a:r>
              <a:rPr lang="en-US" altLang="en-US" sz="2400" dirty="0">
                <a:latin typeface="Lato" panose="020F0502020204030203" pitchFamily="34" charset="0"/>
              </a:rPr>
              <a:t>?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47010C6-C51F-49BB-BC44-6FB0CB536B2A}"/>
              </a:ext>
            </a:extLst>
          </p:cNvPr>
          <p:cNvSpPr txBox="1"/>
          <p:nvPr/>
        </p:nvSpPr>
        <p:spPr>
          <a:xfrm>
            <a:off x="1324155" y="122572"/>
            <a:ext cx="846682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3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3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Kenapa</a:t>
            </a: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</a:t>
            </a:r>
            <a:r>
              <a:rPr kumimoji="0" lang="en-US" altLang="en-US" sz="3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Perilaku</a:t>
            </a: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</a:t>
            </a:r>
            <a:r>
              <a:rPr kumimoji="0" lang="en-US" altLang="en-US" sz="3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Prososial</a:t>
            </a: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</a:t>
            </a:r>
            <a:r>
              <a:rPr kumimoji="0" lang="en-US" altLang="en-US" sz="3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itu</a:t>
            </a: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</a:t>
            </a:r>
            <a:r>
              <a:rPr kumimoji="0" lang="en-US" altLang="en-US" sz="3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Penting</a:t>
            </a: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?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D73165B-5FA7-FC0B-5E61-270BDDDF00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748" y="2065985"/>
            <a:ext cx="4891759" cy="3761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075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5826FB-6865-5144-1D51-A929611DFD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8EEF170-AD02-AE7C-C847-8D35D375D969}"/>
              </a:ext>
            </a:extLst>
          </p:cNvPr>
          <p:cNvSpPr/>
          <p:nvPr/>
        </p:nvSpPr>
        <p:spPr>
          <a:xfrm>
            <a:off x="-100642" y="6348499"/>
            <a:ext cx="12292641" cy="5095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AE7D8D7-0BB2-9677-F8C3-7AB2071B7C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553" y="6348499"/>
            <a:ext cx="1984075" cy="533220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7F4F299-918C-A015-44D7-9C984F4B2C14}"/>
              </a:ext>
            </a:extLst>
          </p:cNvPr>
          <p:cNvCxnSpPr/>
          <p:nvPr/>
        </p:nvCxnSpPr>
        <p:spPr>
          <a:xfrm>
            <a:off x="3209026" y="6469811"/>
            <a:ext cx="0" cy="411908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7DE79650-CDB1-36F8-1185-D1D56833C682}"/>
              </a:ext>
            </a:extLst>
          </p:cNvPr>
          <p:cNvSpPr txBox="1"/>
          <p:nvPr/>
        </p:nvSpPr>
        <p:spPr>
          <a:xfrm>
            <a:off x="3808563" y="6427946"/>
            <a:ext cx="42183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Lato" panose="020F0502020204030203" pitchFamily="34" charset="0"/>
              </a:rPr>
              <a:t>Pengantar</a:t>
            </a:r>
            <a:r>
              <a:rPr lang="en-US" sz="1600" dirty="0">
                <a:latin typeface="Lato" panose="020F0502020204030203" pitchFamily="34" charset="0"/>
              </a:rPr>
              <a:t> – </a:t>
            </a:r>
            <a:r>
              <a:rPr lang="en-US" sz="1600" i="1" dirty="0">
                <a:latin typeface="Lato" panose="020F0502020204030203" pitchFamily="34" charset="0"/>
              </a:rPr>
              <a:t>Social Emotional Learning</a:t>
            </a:r>
            <a:endParaRPr lang="en-ID" sz="1600" i="1" dirty="0">
              <a:latin typeface="Lato" panose="020F050202020403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9180D4-6BBC-FD34-1899-EF984E5D68E2}"/>
              </a:ext>
            </a:extLst>
          </p:cNvPr>
          <p:cNvSpPr txBox="1"/>
          <p:nvPr/>
        </p:nvSpPr>
        <p:spPr>
          <a:xfrm>
            <a:off x="8543435" y="6427946"/>
            <a:ext cx="31170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Lato" panose="020F0502020204030203" pitchFamily="34" charset="0"/>
              </a:rPr>
              <a:t>Skills To Succeed Global Grant 8</a:t>
            </a:r>
            <a:endParaRPr lang="en-ID" sz="1600" b="1" i="1" dirty="0">
              <a:latin typeface="Lato" panose="020F0502020204030203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4DAD0A-884A-94BF-7E45-84AF30ED5C58}"/>
              </a:ext>
            </a:extLst>
          </p:cNvPr>
          <p:cNvSpPr txBox="1"/>
          <p:nvPr/>
        </p:nvSpPr>
        <p:spPr>
          <a:xfrm>
            <a:off x="2970361" y="2674514"/>
            <a:ext cx="615063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3200" b="1" dirty="0" err="1">
                <a:latin typeface="Lato" panose="020F0502020204030203" pitchFamily="34" charset="0"/>
              </a:rPr>
              <a:t>Bagaimana</a:t>
            </a:r>
            <a:r>
              <a:rPr lang="en-ID" sz="3200" b="1" dirty="0">
                <a:latin typeface="Lato" panose="020F0502020204030203" pitchFamily="34" charset="0"/>
              </a:rPr>
              <a:t> </a:t>
            </a:r>
            <a:r>
              <a:rPr lang="en-ID" sz="3200" b="1" dirty="0" err="1">
                <a:latin typeface="Lato" panose="020F0502020204030203" pitchFamily="34" charset="0"/>
              </a:rPr>
              <a:t>menunjukkan</a:t>
            </a:r>
            <a:r>
              <a:rPr lang="en-ID" sz="3200" b="1" dirty="0">
                <a:latin typeface="Lato" panose="020F0502020204030203" pitchFamily="34" charset="0"/>
              </a:rPr>
              <a:t> </a:t>
            </a:r>
            <a:r>
              <a:rPr lang="en-ID" sz="3200" b="1" dirty="0" err="1">
                <a:latin typeface="Lato" panose="020F0502020204030203" pitchFamily="34" charset="0"/>
              </a:rPr>
              <a:t>perilaku</a:t>
            </a:r>
            <a:r>
              <a:rPr lang="en-ID" sz="3200" b="1" dirty="0">
                <a:latin typeface="Lato" panose="020F0502020204030203" pitchFamily="34" charset="0"/>
              </a:rPr>
              <a:t> </a:t>
            </a:r>
            <a:r>
              <a:rPr lang="en-ID" sz="3200" b="1" dirty="0" err="1">
                <a:latin typeface="Lato" panose="020F0502020204030203" pitchFamily="34" charset="0"/>
              </a:rPr>
              <a:t>prososial</a:t>
            </a:r>
            <a:r>
              <a:rPr lang="en-ID" sz="3200" b="1" dirty="0">
                <a:latin typeface="Lato" panose="020F0502020204030203" pitchFamily="34" charset="0"/>
              </a:rPr>
              <a:t> di </a:t>
            </a:r>
            <a:r>
              <a:rPr lang="en-ID" sz="3200" b="1" dirty="0" err="1">
                <a:latin typeface="Lato" panose="020F0502020204030203" pitchFamily="34" charset="0"/>
              </a:rPr>
              <a:t>sekolah</a:t>
            </a:r>
            <a:r>
              <a:rPr lang="en-ID" sz="3200" b="1" dirty="0">
                <a:latin typeface="Lato" panose="020F0502020204030203" pitchFamily="34" charset="0"/>
              </a:rPr>
              <a:t> dan di </a:t>
            </a:r>
            <a:r>
              <a:rPr lang="en-ID" sz="3200" b="1" dirty="0" err="1">
                <a:latin typeface="Lato" panose="020F0502020204030203" pitchFamily="34" charset="0"/>
              </a:rPr>
              <a:t>rumah</a:t>
            </a:r>
            <a:r>
              <a:rPr lang="en-ID" sz="3200" b="1" dirty="0">
                <a:latin typeface="Lato" panose="020F0502020204030203" pitchFamily="34" charset="0"/>
              </a:rPr>
              <a:t>?</a:t>
            </a:r>
            <a:endParaRPr lang="en-ID" b="1" dirty="0"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747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96403-33FF-5CAD-D6C4-73A28E6C86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9E92E168-82E4-ADA2-317A-20C971B587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32936"/>
            <a:ext cx="4746934" cy="47469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E8091EA0-5D3D-B1B3-F81F-1B3DF0D20B8E}"/>
              </a:ext>
            </a:extLst>
          </p:cNvPr>
          <p:cNvSpPr/>
          <p:nvPr/>
        </p:nvSpPr>
        <p:spPr>
          <a:xfrm>
            <a:off x="-100642" y="6348499"/>
            <a:ext cx="12292641" cy="5095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3B209DD-44C3-638D-BFB8-7497AC497B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553" y="6348499"/>
            <a:ext cx="1984075" cy="533220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616A84D-E822-D13F-64D0-E29ADB276015}"/>
              </a:ext>
            </a:extLst>
          </p:cNvPr>
          <p:cNvCxnSpPr/>
          <p:nvPr/>
        </p:nvCxnSpPr>
        <p:spPr>
          <a:xfrm>
            <a:off x="3209026" y="6469811"/>
            <a:ext cx="0" cy="411908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AB5A6BC0-4F46-CAC7-D942-308790120BC5}"/>
              </a:ext>
            </a:extLst>
          </p:cNvPr>
          <p:cNvSpPr txBox="1"/>
          <p:nvPr/>
        </p:nvSpPr>
        <p:spPr>
          <a:xfrm>
            <a:off x="3808563" y="6427946"/>
            <a:ext cx="42183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Lato" panose="020F0502020204030203" pitchFamily="34" charset="0"/>
              </a:rPr>
              <a:t>Pengantar</a:t>
            </a:r>
            <a:r>
              <a:rPr lang="en-US" sz="1600" dirty="0">
                <a:latin typeface="Lato" panose="020F0502020204030203" pitchFamily="34" charset="0"/>
              </a:rPr>
              <a:t> – </a:t>
            </a:r>
            <a:r>
              <a:rPr lang="en-US" sz="1600" i="1" dirty="0">
                <a:latin typeface="Lato" panose="020F0502020204030203" pitchFamily="34" charset="0"/>
              </a:rPr>
              <a:t>Social Emotional Learning</a:t>
            </a:r>
            <a:endParaRPr lang="en-ID" sz="1600" i="1" dirty="0">
              <a:latin typeface="Lato" panose="020F050202020403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5B4B064-80F3-C0FC-ABA5-44FCF4F0C021}"/>
              </a:ext>
            </a:extLst>
          </p:cNvPr>
          <p:cNvSpPr txBox="1"/>
          <p:nvPr/>
        </p:nvSpPr>
        <p:spPr>
          <a:xfrm>
            <a:off x="8543435" y="6427946"/>
            <a:ext cx="31170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Lato" panose="020F0502020204030203" pitchFamily="34" charset="0"/>
              </a:rPr>
              <a:t>Skills To Succeed Global Grant 8</a:t>
            </a:r>
            <a:endParaRPr lang="en-ID" sz="1600" b="1" i="1" dirty="0">
              <a:latin typeface="Lato" panose="020F050202020403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EE9A20-09D4-5DD6-709F-25C394431C9E}"/>
              </a:ext>
            </a:extLst>
          </p:cNvPr>
          <p:cNvSpPr txBox="1"/>
          <p:nvPr/>
        </p:nvSpPr>
        <p:spPr>
          <a:xfrm>
            <a:off x="1117121" y="760382"/>
            <a:ext cx="615063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3600" b="1" dirty="0">
                <a:latin typeface="Lato" panose="020F0502020204030203" pitchFamily="34" charset="0"/>
              </a:rPr>
              <a:t>Checklist </a:t>
            </a:r>
            <a:r>
              <a:rPr lang="en-ID" sz="3600" b="1" dirty="0" err="1">
                <a:latin typeface="Lato" panose="020F0502020204030203" pitchFamily="34" charset="0"/>
              </a:rPr>
              <a:t>Perilaku</a:t>
            </a:r>
            <a:r>
              <a:rPr lang="en-ID" sz="3600" b="1" dirty="0">
                <a:latin typeface="Lato" panose="020F0502020204030203" pitchFamily="34" charset="0"/>
              </a:rPr>
              <a:t> </a:t>
            </a:r>
            <a:r>
              <a:rPr lang="en-ID" sz="3600" b="1" dirty="0" err="1">
                <a:latin typeface="Lato" panose="020F0502020204030203" pitchFamily="34" charset="0"/>
              </a:rPr>
              <a:t>Prososial</a:t>
            </a:r>
            <a:endParaRPr lang="en-ID" sz="3600" b="1" dirty="0">
              <a:latin typeface="Lato" panose="020F0502020204030203" pitchFamily="34" charset="0"/>
            </a:endParaRPr>
          </a:p>
          <a:p>
            <a:endParaRPr lang="en-ID" sz="3600" b="1" dirty="0">
              <a:latin typeface="Lato" panose="020F0502020204030203" pitchFamily="34" charset="0"/>
            </a:endParaRP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FEC5607F-8204-0DFF-DEEE-97FAA2EABB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8118" y="2040158"/>
            <a:ext cx="6393612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Apakah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saya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membantu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orang lain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tanpa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mengharapkan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 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imbalan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8CBBBDC-331C-4C29-5FD3-4ED23EC151B1}"/>
              </a:ext>
            </a:extLst>
          </p:cNvPr>
          <p:cNvSpPr txBox="1"/>
          <p:nvPr/>
        </p:nvSpPr>
        <p:spPr>
          <a:xfrm>
            <a:off x="5468118" y="3205851"/>
            <a:ext cx="615063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2800" dirty="0">
                <a:latin typeface="Lato" panose="020F0502020204030203" pitchFamily="34" charset="0"/>
              </a:rPr>
              <a:t>Apakah saya mendengarkan dan memahami perasaan orang lain?</a:t>
            </a:r>
            <a:endParaRPr lang="en-ID" sz="2800" dirty="0">
              <a:latin typeface="Lato" panose="020F0502020204030203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B447850-3C53-76D6-A94C-4DEDF8B91E5B}"/>
              </a:ext>
            </a:extLst>
          </p:cNvPr>
          <p:cNvSpPr txBox="1"/>
          <p:nvPr/>
        </p:nvSpPr>
        <p:spPr>
          <a:xfrm>
            <a:off x="5468118" y="4378958"/>
            <a:ext cx="615063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2800" dirty="0">
                <a:latin typeface="Lato" panose="020F0502020204030203" pitchFamily="34" charset="0"/>
              </a:rPr>
              <a:t>Apakah saya menunjukkan empati kepada teman-teman?</a:t>
            </a:r>
            <a:endParaRPr lang="en-ID" sz="2800" dirty="0">
              <a:latin typeface="Lato" panose="020F0502020204030203" pitchFamily="34" charset="0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39BD7753-7232-8820-304F-D766278A7F6B}"/>
              </a:ext>
            </a:extLst>
          </p:cNvPr>
          <p:cNvSpPr/>
          <p:nvPr/>
        </p:nvSpPr>
        <p:spPr>
          <a:xfrm>
            <a:off x="4937951" y="2259485"/>
            <a:ext cx="319537" cy="368776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53647CA3-F4FC-79FA-9120-4B25DE860920}"/>
              </a:ext>
            </a:extLst>
          </p:cNvPr>
          <p:cNvSpPr/>
          <p:nvPr/>
        </p:nvSpPr>
        <p:spPr>
          <a:xfrm>
            <a:off x="4935974" y="3366719"/>
            <a:ext cx="319537" cy="368776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37CA47B3-C708-1E7A-89AA-83AABBAC93B8}"/>
              </a:ext>
            </a:extLst>
          </p:cNvPr>
          <p:cNvSpPr/>
          <p:nvPr/>
        </p:nvSpPr>
        <p:spPr>
          <a:xfrm>
            <a:off x="4935975" y="4527900"/>
            <a:ext cx="319537" cy="368776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20363689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ffice Theme">
  <a:themeElements>
    <a:clrScheme name="Custom 13">
      <a:dk1>
        <a:sysClr val="windowText" lastClr="000000"/>
      </a:dk1>
      <a:lt1>
        <a:sysClr val="window" lastClr="FFFFFF"/>
      </a:lt1>
      <a:dk2>
        <a:srgbClr val="12121E"/>
      </a:dk2>
      <a:lt2>
        <a:srgbClr val="F2F2F2"/>
      </a:lt2>
      <a:accent1>
        <a:srgbClr val="00B0F0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ECCF3"/>
      </a:hlink>
      <a:folHlink>
        <a:srgbClr val="7F7F7F"/>
      </a:folHlink>
    </a:clrScheme>
    <a:fontScheme name="Custom 13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istory Timeline-01_SB - v2" id="{D03C1F27-3F5D-4716-800A-0D16E735E0BD}" vid="{5704E8DB-1056-4264-87E2-07512212C803}"/>
    </a:ext>
  </a:extLst>
</a:theme>
</file>

<file path=ppt/theme/theme2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f33c448-6498-4fed-b02b-673a1c92fa22" xsi:nil="true"/>
    <SharedWithUsers xmlns="1f33c448-6498-4fed-b02b-673a1c92fa22">
      <UserInfo>
        <DisplayName>Donaher, Melissa</DisplayName>
        <AccountId>1535</AccountId>
        <AccountType/>
      </UserInfo>
      <UserInfo>
        <DisplayName>Tessema, Eyerusalem</DisplayName>
        <AccountId>512</AccountId>
        <AccountType/>
      </UserInfo>
      <UserInfo>
        <DisplayName>DiPangrazio, Steve</DisplayName>
        <AccountId>756</AccountId>
        <AccountType/>
      </UserInfo>
      <UserInfo>
        <DisplayName>Sarah Moorcroft</DisplayName>
        <AccountId>579</AccountId>
        <AccountType/>
      </UserInfo>
      <UserInfo>
        <DisplayName>Worku, Angaw</DisplayName>
        <AccountId>1694</AccountId>
        <AccountType/>
      </UserInfo>
    </SharedWithUsers>
    <lcf76f155ced4ddcb4097134ff3c332f xmlns="600770ec-a37e-488b-aa54-d449cf31ca65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D0168C0A34FC549848138E8D2F2195B" ma:contentTypeVersion="17" ma:contentTypeDescription="Create a new document." ma:contentTypeScope="" ma:versionID="566234c05167635c3decec9060d01b31">
  <xsd:schema xmlns:xsd="http://www.w3.org/2001/XMLSchema" xmlns:xs="http://www.w3.org/2001/XMLSchema" xmlns:p="http://schemas.microsoft.com/office/2006/metadata/properties" xmlns:ns2="600770ec-a37e-488b-aa54-d449cf31ca65" xmlns:ns3="1f33c448-6498-4fed-b02b-673a1c92fa22" targetNamespace="http://schemas.microsoft.com/office/2006/metadata/properties" ma:root="true" ma:fieldsID="5c7c89300d0b193b8bcde86fd0af2d70" ns2:_="" ns3:_="">
    <xsd:import namespace="600770ec-a37e-488b-aa54-d449cf31ca65"/>
    <xsd:import namespace="1f33c448-6498-4fed-b02b-673a1c92fa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0770ec-a37e-488b-aa54-d449cf31ca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b23ec234-cbf3-4cc2-a0ae-2bfafc310c7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33c448-6498-4fed-b02b-673a1c92fa2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786be1e0-d1d3-4da5-949b-4a1db8d8319d}" ma:internalName="TaxCatchAll" ma:showField="CatchAllData" ma:web="1f33c448-6498-4fed-b02b-673a1c92fa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58A6D45-05DB-4446-8D10-83E9CFDE8E9B}">
  <ds:schemaRefs>
    <ds:schemaRef ds:uri="http://schemas.microsoft.com/office/2006/metadata/properties"/>
    <ds:schemaRef ds:uri="420decf5-afdd-4ce0-b07b-c41cb74c88c4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08a9aa9e-677d-4087-8684-0d81bb36c7b6"/>
    <ds:schemaRef ds:uri="http://www.w3.org/XML/1998/namespace"/>
    <ds:schemaRef ds:uri="1f33c448-6498-4fed-b02b-673a1c92fa22"/>
    <ds:schemaRef ds:uri="600770ec-a37e-488b-aa54-d449cf31ca65"/>
  </ds:schemaRefs>
</ds:datastoreItem>
</file>

<file path=customXml/itemProps2.xml><?xml version="1.0" encoding="utf-8"?>
<ds:datastoreItem xmlns:ds="http://schemas.openxmlformats.org/officeDocument/2006/customXml" ds:itemID="{9A7F7FC7-320F-4BE6-BA2E-1B3A953D95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00770ec-a37e-488b-aa54-d449cf31ca65"/>
    <ds:schemaRef ds:uri="1f33c448-6498-4fed-b02b-673a1c92fa2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3DD3B96-61BA-417B-95FC-1E67A50941E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Milestone timeline</Template>
  <TotalTime>0</TotalTime>
  <Words>438</Words>
  <Application>Microsoft Office PowerPoint</Application>
  <PresentationFormat>Widescreen</PresentationFormat>
  <Paragraphs>83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3" baseType="lpstr">
      <vt:lpstr>Arial</vt:lpstr>
      <vt:lpstr>Calibri</vt:lpstr>
      <vt:lpstr>Gill Sans MT</vt:lpstr>
      <vt:lpstr>Lato</vt:lpstr>
      <vt:lpstr>Trade Gothic LT Com Cn</vt:lpstr>
      <vt:lpstr>Trebuchet MS</vt:lpstr>
      <vt:lpstr>Tw Cen MT</vt:lpstr>
      <vt:lpstr>Tw Cen MT Condensed</vt:lpstr>
      <vt:lpstr>Wingdings</vt:lpstr>
      <vt:lpstr>Wingdings 3</vt:lpstr>
      <vt:lpstr>Office Theme</vt:lpstr>
      <vt:lpstr>Integral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</cp:revision>
  <dcterms:created xsi:type="dcterms:W3CDTF">2020-05-07T02:30:29Z</dcterms:created>
  <dcterms:modified xsi:type="dcterms:W3CDTF">2025-03-13T14:26:34Z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0x0101008D0168C0A34FC549848138E8D2F2195B</vt:lpwstr>
  </property>
  <property fmtid="{D5CDD505-2E9C-101B-9397-08002B2CF9AE}" pid="3" name="TaxKeyword">
    <vt:lpwstr/>
  </property>
</Properties>
</file>