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sldIdLst>
    <p:sldId id="547" r:id="rId5"/>
    <p:sldId id="691" r:id="rId6"/>
    <p:sldId id="727" r:id="rId7"/>
    <p:sldId id="719" r:id="rId8"/>
    <p:sldId id="708" r:id="rId9"/>
    <p:sldId id="710" r:id="rId10"/>
    <p:sldId id="724" r:id="rId11"/>
    <p:sldId id="725" r:id="rId12"/>
    <p:sldId id="723" r:id="rId13"/>
    <p:sldId id="7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6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1797-AA6B-4131-8421-93CA49DDD13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3475-6D1E-440D-841A-2B58781B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33475-6D1E-440D-841A-2B58781B99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May 8,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12210195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11879748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208413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51" y="310836"/>
            <a:ext cx="11043524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36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83548" y="6425702"/>
            <a:ext cx="2481821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288542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520499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07652" y="2200274"/>
            <a:ext cx="11766333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0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E6DF5B-98CF-7642-DB56-E5C8C6E0109C}"/>
              </a:ext>
            </a:extLst>
          </p:cNvPr>
          <p:cNvSpPr/>
          <p:nvPr/>
        </p:nvSpPr>
        <p:spPr>
          <a:xfrm>
            <a:off x="6096000" y="100568"/>
            <a:ext cx="5886091" cy="6115003"/>
          </a:xfrm>
          <a:prstGeom prst="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itle 1"/>
          <p:cNvSpPr txBox="1"/>
          <p:nvPr/>
        </p:nvSpPr>
        <p:spPr>
          <a:xfrm>
            <a:off x="6533958" y="250166"/>
            <a:ext cx="5010174" cy="3799840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9600" b="1" dirty="0"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chemeClr val="bg1"/>
                </a:solidFill>
                <a:latin typeface="Lato" panose="020F0502020204030203" pitchFamily="34" charset="0"/>
              </a:rPr>
              <a:t>SOCIAL EMOTIONAL LEARNING </a:t>
            </a:r>
          </a:p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chemeClr val="bg1"/>
                </a:solidFill>
                <a:latin typeface="Lato" panose="020F0502020204030203" pitchFamily="34" charset="0"/>
              </a:rPr>
              <a:t>UNTUK KESIAPAN KERJA</a:t>
            </a:r>
          </a:p>
          <a:p>
            <a:pPr algn="ctr">
              <a:lnSpc>
                <a:spcPct val="120000"/>
              </a:lnSpc>
            </a:pPr>
            <a:endParaRPr lang="en-US" sz="112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br>
              <a:rPr lang="en-US" sz="112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4400" b="1" dirty="0">
                <a:solidFill>
                  <a:schemeClr val="bg1"/>
                </a:solidFill>
                <a:latin typeface="Lato" panose="020F0502020204030203" pitchFamily="34" charset="0"/>
              </a:rPr>
              <a:t>Modul</a:t>
            </a:r>
          </a:p>
          <a:p>
            <a:pPr algn="ctr">
              <a:lnSpc>
                <a:spcPct val="120000"/>
              </a:lnSpc>
            </a:pPr>
            <a:r>
              <a:rPr lang="en-US" sz="144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17600" b="1" dirty="0">
                <a:solidFill>
                  <a:schemeClr val="bg1"/>
                </a:solidFill>
                <a:latin typeface="Lato" panose="020F0502020204030203" pitchFamily="34" charset="0"/>
              </a:rPr>
              <a:t>ANALISIS dan PENYELESAIAN MASALAH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br>
              <a:rPr lang="en-US" b="1" dirty="0">
                <a:latin typeface="Gill Sans MT" panose="020B0502020104020203" pitchFamily="34" charset="0"/>
              </a:rPr>
            </a:br>
            <a:r>
              <a:rPr lang="en-US" b="1" dirty="0"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91276-1289-3F71-3350-64EBF8BF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4" y="2415731"/>
            <a:ext cx="5701185" cy="37998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50493-F304-A0A2-6042-83ECEF21A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533966-5906-66B2-0C15-52C5B5199519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44182-D50F-AF3F-DC12-8C4A6D07E8F0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063F3-1386-24DA-B870-A8944A373A3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D65B3A8B-6765-70EE-4F4B-461CE59AB2F9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87265-977F-A719-8A84-792F2058EF06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77F9FF-028F-0F78-924F-11B516BC3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3E3CD3-8FD0-393E-150D-17BCDCB822E9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C949FF-D819-B2CC-792F-90B5A77F8105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E2646-6581-FECA-3AC1-57BBBB42FC3E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2B9642-FC20-F70E-E413-D134350E4CB2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5BC6-EDEE-0C7D-C72F-0846FE66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8BAD3-ECF1-CC00-DECD-E28C5A9D9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AED47D-9DA2-1BAC-57E2-2C83C0228628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1F72DF-5CA8-4E08-F16D-DA3F69B8A828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U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F47F73-4D64-D34E-108B-4D6B48A61CF1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R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7875D0-6D08-7231-4E68-27C334141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8C21D-24B0-91C7-2572-BD387364C4D1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1C042-4162-D604-E114-BB44AA1D7123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45D05-2043-58A7-3A8C-279D1F12CFEF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6D9DAE9C-8C47-A1BD-7855-B58742F57131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208FB9-0446-9EE4-0218-30555EF520D8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795EFB-3C21-2968-E90F-0B9A67D1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FA9ECD-1355-CE84-FAF0-438339F12C8E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CACFCD-EAE8-B33F-509D-BDE0E19C9600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D4E5B-0767-47D2-0A19-DA6CCB33784F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63D5D9-07FE-4FAC-A08E-7E0C269D984A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3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CADEB-9F2A-3E72-33EE-1D7E3230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E5E631-813C-67EB-38D5-72860DB157E4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0D08-C8F1-4796-9E24-F8C0ADE03C4C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EBDE4-88E9-3972-007C-F841272AB36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AD1B1B4C-65F4-3FF3-E1F1-985E7524D104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51ACAA-BCE1-966F-C979-7416B9D11A47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53A921-FB8E-0DD1-065B-C03893F1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64D963-EF2E-0C72-5901-EE85EF1DCDAC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7A65A20-0984-C184-5AEF-9C3BE403976C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6CE8E-720B-77F0-5492-7F8A99CF9611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C0ED29-1176-D25E-ADD2-4E2224D53E54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98340F5-9091-F5C2-9E33-1517D5493D83}"/>
              </a:ext>
            </a:extLst>
          </p:cNvPr>
          <p:cNvSpPr txBox="1"/>
          <p:nvPr/>
        </p:nvSpPr>
        <p:spPr>
          <a:xfrm>
            <a:off x="2646647" y="2216418"/>
            <a:ext cx="7559419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Setelah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mempelajari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materi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diharapkan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peserta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Memahami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pentingnya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analisa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masalah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ada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marL="457200" indent="-457200" algn="l">
              <a:buAutoNum type="arabicPeriod"/>
            </a:pPr>
            <a:endParaRPr lang="en-ID" sz="24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457200" indent="-457200" algn="l">
              <a:buAutoNum type="arabicPeriod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Melatih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ketika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berada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pada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situasi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tertentu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mencoba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mencari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solusi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terbaik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F1923-9B80-4F2F-4BE2-B5CCAC4B6CB2}"/>
              </a:ext>
            </a:extLst>
          </p:cNvPr>
          <p:cNvSpPr txBox="1"/>
          <p:nvPr/>
        </p:nvSpPr>
        <p:spPr>
          <a:xfrm>
            <a:off x="2646648" y="1425555"/>
            <a:ext cx="4807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TUJUAN PEMBELAJARAN</a:t>
            </a:r>
            <a:endParaRPr lang="en-ID" sz="2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496F-FA68-14FC-8C33-BD72A168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2FD5A6-9411-4F43-4204-33F583354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CD33A-E60C-07AE-D3D7-10BA91BF3B83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F06109-75E8-8A59-1C02-F9FEBF1A05B7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D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5A80F9-B916-4ABB-CFCE-BCB2CED59E68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A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6A6A26-D505-E5E8-D300-179F7070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E2DE0F-D084-BFDF-1CB6-E64DB7B18BC7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722BE-746D-F215-3412-87F74B258151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2C71E-D8CA-0AB5-D6FD-708328A3F19E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2C610430-00A3-2BE7-EB6B-331011D0536C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FB3BF-B41D-B5A4-1270-9931E2B2E68F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A1AE5F-C9A5-3EDC-A1A3-7D4E49324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B0D7BA-4C68-04E4-7F16-F4466A6B42C4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3B010F-0890-6B1F-0CCC-673FC44C195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321F49-787E-1AF2-2CCD-4E398F8467CD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113846-8510-C1CC-023E-5FE21EF1BDC4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7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BA7D7A-1A56-7E0C-09DD-296829CA86AC}"/>
              </a:ext>
            </a:extLst>
          </p:cNvPr>
          <p:cNvSpPr txBox="1"/>
          <p:nvPr/>
        </p:nvSpPr>
        <p:spPr>
          <a:xfrm>
            <a:off x="2591159" y="2406574"/>
            <a:ext cx="75617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kern="1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“Kamu tidak bisa mengendalikan angin, tetapi kamu bisa menyesuaikan layar.”   </a:t>
            </a:r>
            <a:endParaRPr lang="en-ID" sz="3200" b="1" kern="100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ID" sz="3200" dirty="0">
                <a:latin typeface="Lato" panose="020F0502020204030203" pitchFamily="34" charset="0"/>
              </a:rPr>
            </a:br>
            <a:r>
              <a:rPr lang="en-ID" sz="3200" dirty="0">
                <a:latin typeface="Lato" panose="020F0502020204030203" pitchFamily="34" charset="0"/>
              </a:rPr>
              <a:t>					–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anonymous</a:t>
            </a:r>
            <a:endParaRPr lang="en-ID" sz="3200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922C0C-0365-BDD6-3E5A-D34FECCA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1905D6-4F30-79FF-7111-C25B92307D89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23E74-05A0-AB12-C97F-5E1E338CE3C0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B3E48-1033-8A02-FDD5-2968EE4D2C15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7" name="Google Shape;552;p28">
            <a:extLst>
              <a:ext uri="{FF2B5EF4-FFF2-40B4-BE49-F238E27FC236}">
                <a16:creationId xmlns:a16="http://schemas.microsoft.com/office/drawing/2014/main" id="{0654197F-E705-03C3-E0D1-84BD9F2EA8BA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9CDBCB-3F94-CBB2-DA01-C79F1216A49F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EBE9C-505A-693D-A7F6-ADF69903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D76D16-F3B9-B790-E1A0-EF4BE890BA08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263FF2-6782-595B-26C7-8334BC5806DE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02C9B-B865-EE58-7D7F-F132D60A1F11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AA3241-E1DC-AB0A-2B55-469A9D736DDF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2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76C48-2FAA-B2A3-D426-B539FCE498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8819" y="293298"/>
            <a:ext cx="6858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9C832FC-ADAC-6AD6-C5AE-44182DC9C91C}"/>
              </a:ext>
            </a:extLst>
          </p:cNvPr>
          <p:cNvSpPr txBox="1">
            <a:spLocks/>
          </p:cNvSpPr>
          <p:nvPr/>
        </p:nvSpPr>
        <p:spPr>
          <a:xfrm>
            <a:off x="885645" y="1711824"/>
            <a:ext cx="6056947" cy="27222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0" kern="1200" cap="none">
                <a:solidFill>
                  <a:schemeClr val="tx1"/>
                </a:solidFill>
                <a:latin typeface="Trade Gothic LT Com Cn" panose="020B0806040303020004" pitchFamily="34" charset="0"/>
                <a:ea typeface="+mj-ea"/>
                <a:cs typeface="Trade Gothic LT Com Cn" panose="020B0806040303020004" pitchFamily="34" charset="0"/>
              </a:defRPr>
            </a:lvl1pPr>
          </a:lstStyle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Kenapa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Lato" panose="020F0502020204030203" pitchFamily="34" charset="0"/>
              </a:rPr>
              <a:t>penting</a:t>
            </a:r>
            <a:r>
              <a:rPr lang="en-ID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Lato" panose="020F0502020204030203" pitchFamily="34" charset="0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Lato" panose="020F0502020204030203" pitchFamily="34" charset="0"/>
              </a:rPr>
              <a:t>memiliki</a:t>
            </a:r>
            <a:r>
              <a:rPr lang="en-ID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kemampuan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menganalisa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masalah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5A8CA-CFED-3C85-A07E-F0370B97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1421F-7A35-73B5-5E97-EEE7A3398BBD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537A3-A306-93F0-C563-5A35300A61B3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0BFFB-9DA6-BBC2-CED7-A118E87198D0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7" name="Google Shape;552;p28">
            <a:extLst>
              <a:ext uri="{FF2B5EF4-FFF2-40B4-BE49-F238E27FC236}">
                <a16:creationId xmlns:a16="http://schemas.microsoft.com/office/drawing/2014/main" id="{FF8B7AC1-6777-2A98-3531-5CAA8D63FE94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F259E-24C3-B116-6FCD-C9F706E93F2E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AA661A-52F3-E094-92AF-15D8BFFBB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015EEA-B00B-8C33-1ECA-C8B4C14F3A99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B10FDF-E07C-CE63-5C4C-E81ABA7CCAE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533EA-7DFB-77B1-70C3-EA0A4DD11D36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AB1C6B-683C-983E-D713-01514BFE7C49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80CA1-AB6D-D35A-D17F-BF0ABF23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2" y="1451405"/>
            <a:ext cx="4891177" cy="4891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EDB14-E73E-B110-BD0D-E6DF1D17C7ED}"/>
              </a:ext>
            </a:extLst>
          </p:cNvPr>
          <p:cNvSpPr txBox="1"/>
          <p:nvPr/>
        </p:nvSpPr>
        <p:spPr>
          <a:xfrm>
            <a:off x="5186632" y="2036180"/>
            <a:ext cx="641589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b="1" dirty="0">
                <a:latin typeface="Gill Sans MT" panose="020B0502020104020203" pitchFamily="34" charset="0"/>
              </a:rPr>
              <a:t>Keputusan </a:t>
            </a:r>
            <a:r>
              <a:rPr lang="en-ID" sz="2400" b="1" dirty="0" err="1">
                <a:latin typeface="Gill Sans MT" panose="020B0502020104020203" pitchFamily="34" charset="0"/>
              </a:rPr>
              <a:t>Tepat</a:t>
            </a:r>
            <a:r>
              <a:rPr lang="en-ID" sz="2400" b="1" dirty="0">
                <a:latin typeface="Gill Sans MT" panose="020B0502020104020203" pitchFamily="34" charset="0"/>
              </a:rPr>
              <a:t>: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Membantu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memilih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solusi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terbaik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dalam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berbagai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situasi</a:t>
            </a:r>
            <a:r>
              <a:rPr lang="en-ID" sz="2400" dirty="0"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D" sz="16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b="1" dirty="0" err="1">
                <a:latin typeface="Gill Sans MT" panose="020B0502020104020203" pitchFamily="34" charset="0"/>
              </a:rPr>
              <a:t>Efisiensi</a:t>
            </a:r>
            <a:r>
              <a:rPr lang="en-ID" sz="2400" b="1" dirty="0">
                <a:latin typeface="Gill Sans MT" panose="020B0502020104020203" pitchFamily="34" charset="0"/>
              </a:rPr>
              <a:t>: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Menghemat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waktu</a:t>
            </a:r>
            <a:r>
              <a:rPr lang="en-ID" sz="2400" dirty="0">
                <a:latin typeface="Gill Sans MT" panose="020B0502020104020203" pitchFamily="34" charset="0"/>
              </a:rPr>
              <a:t> dan </a:t>
            </a:r>
            <a:r>
              <a:rPr lang="en-ID" sz="2400" dirty="0" err="1">
                <a:latin typeface="Gill Sans MT" panose="020B0502020104020203" pitchFamily="34" charset="0"/>
              </a:rPr>
              <a:t>tenaga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dengan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solusi</a:t>
            </a:r>
            <a:r>
              <a:rPr lang="en-ID" sz="2400" dirty="0">
                <a:latin typeface="Gill Sans MT" panose="020B0502020104020203" pitchFamily="34" charset="0"/>
              </a:rPr>
              <a:t> yang </a:t>
            </a:r>
            <a:r>
              <a:rPr lang="en-ID" sz="2400" dirty="0" err="1">
                <a:latin typeface="Gill Sans MT" panose="020B0502020104020203" pitchFamily="34" charset="0"/>
              </a:rPr>
              <a:t>efektif</a:t>
            </a:r>
            <a:r>
              <a:rPr lang="en-ID" sz="2400" dirty="0"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D" sz="16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b="1" dirty="0" err="1">
                <a:latin typeface="Gill Sans MT" panose="020B0502020104020203" pitchFamily="34" charset="0"/>
              </a:rPr>
              <a:t>Pikiran</a:t>
            </a:r>
            <a:r>
              <a:rPr lang="en-ID" sz="2400" b="1" dirty="0">
                <a:latin typeface="Gill Sans MT" panose="020B0502020104020203" pitchFamily="34" charset="0"/>
              </a:rPr>
              <a:t> </a:t>
            </a:r>
            <a:r>
              <a:rPr lang="en-ID" sz="2400" b="1" dirty="0" err="1">
                <a:latin typeface="Gill Sans MT" panose="020B0502020104020203" pitchFamily="34" charset="0"/>
              </a:rPr>
              <a:t>Kritis</a:t>
            </a:r>
            <a:r>
              <a:rPr lang="en-ID" sz="2400" b="1" dirty="0">
                <a:latin typeface="Gill Sans MT" panose="020B0502020104020203" pitchFamily="34" charset="0"/>
              </a:rPr>
              <a:t>: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Melatih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logika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untuk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menjawab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soal</a:t>
            </a:r>
            <a:r>
              <a:rPr lang="en-ID" sz="2400" dirty="0">
                <a:latin typeface="Gill Sans MT" panose="020B0502020104020203" pitchFamily="34" charset="0"/>
              </a:rPr>
              <a:t>, </a:t>
            </a:r>
            <a:r>
              <a:rPr lang="en-ID" sz="2400" dirty="0" err="1">
                <a:latin typeface="Gill Sans MT" panose="020B0502020104020203" pitchFamily="34" charset="0"/>
              </a:rPr>
              <a:t>bekerja</a:t>
            </a:r>
            <a:r>
              <a:rPr lang="en-ID" sz="2400" dirty="0">
                <a:latin typeface="Gill Sans MT" panose="020B0502020104020203" pitchFamily="34" charset="0"/>
              </a:rPr>
              <a:t>, </a:t>
            </a:r>
            <a:r>
              <a:rPr lang="en-ID" sz="2400" dirty="0" err="1">
                <a:latin typeface="Gill Sans MT" panose="020B0502020104020203" pitchFamily="34" charset="0"/>
              </a:rPr>
              <a:t>atau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menyelesaikan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konflik</a:t>
            </a:r>
            <a:r>
              <a:rPr lang="en-ID" sz="2400" dirty="0"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D" sz="16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b="1" dirty="0" err="1">
                <a:latin typeface="Gill Sans MT" panose="020B0502020104020203" pitchFamily="34" charset="0"/>
              </a:rPr>
              <a:t>Percaya</a:t>
            </a:r>
            <a:r>
              <a:rPr lang="en-ID" sz="2400" b="1" dirty="0">
                <a:latin typeface="Gill Sans MT" panose="020B0502020104020203" pitchFamily="34" charset="0"/>
              </a:rPr>
              <a:t> </a:t>
            </a:r>
            <a:r>
              <a:rPr lang="en-ID" sz="2400" b="1" dirty="0" err="1">
                <a:latin typeface="Gill Sans MT" panose="020B0502020104020203" pitchFamily="34" charset="0"/>
              </a:rPr>
              <a:t>Diri</a:t>
            </a:r>
            <a:r>
              <a:rPr lang="en-ID" sz="2400" b="1" dirty="0">
                <a:latin typeface="Gill Sans MT" panose="020B0502020104020203" pitchFamily="34" charset="0"/>
              </a:rPr>
              <a:t>: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Sukses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menyelesaikan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masalah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meningkatkan</a:t>
            </a:r>
            <a:r>
              <a:rPr lang="en-ID" sz="2400" dirty="0">
                <a:latin typeface="Gill Sans MT" panose="020B0502020104020203" pitchFamily="34" charset="0"/>
              </a:rPr>
              <a:t> rasa </a:t>
            </a:r>
            <a:r>
              <a:rPr lang="en-ID" sz="2400" dirty="0" err="1">
                <a:latin typeface="Gill Sans MT" panose="020B0502020104020203" pitchFamily="34" charset="0"/>
              </a:rPr>
              <a:t>percaya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diri</a:t>
            </a:r>
            <a:r>
              <a:rPr lang="en-ID" sz="24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3D949-E552-E7B1-2AE4-60F837F63E28}"/>
              </a:ext>
            </a:extLst>
          </p:cNvPr>
          <p:cNvSpPr txBox="1"/>
          <p:nvPr/>
        </p:nvSpPr>
        <p:spPr>
          <a:xfrm>
            <a:off x="5186632" y="1076298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Gill Sans MT" panose="020B0502020104020203" pitchFamily="34" charset="0"/>
              </a:rPr>
              <a:t>Pentingnya</a:t>
            </a:r>
            <a:r>
              <a:rPr lang="en-ID" sz="3200" b="1" dirty="0">
                <a:latin typeface="Gill Sans MT" panose="020B0502020104020203" pitchFamily="34" charset="0"/>
              </a:rPr>
              <a:t> </a:t>
            </a:r>
            <a:r>
              <a:rPr lang="en-ID" sz="3200" b="1" dirty="0" err="1">
                <a:latin typeface="Gill Sans MT" panose="020B0502020104020203" pitchFamily="34" charset="0"/>
              </a:rPr>
              <a:t>Analisis</a:t>
            </a:r>
            <a:r>
              <a:rPr lang="en-ID" sz="3200" b="1" dirty="0">
                <a:latin typeface="Gill Sans MT" panose="020B0502020104020203" pitchFamily="34" charset="0"/>
              </a:rPr>
              <a:t> </a:t>
            </a:r>
            <a:r>
              <a:rPr lang="en-ID" sz="3200" b="1" dirty="0" err="1">
                <a:latin typeface="Gill Sans MT" panose="020B0502020104020203" pitchFamily="34" charset="0"/>
              </a:rPr>
              <a:t>Masalah</a:t>
            </a:r>
            <a:endParaRPr lang="en-ID" sz="3200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F4F7D-77F6-45F8-5EA0-636903EC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F9085-ADF1-B720-44AE-90A7B06A5996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59083-7757-EAC7-7ECC-5F087871F49D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26377-71F9-9861-D9CF-0E4EA5E1BC8D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C1EDFEBD-F70E-EE71-1ED7-5DF38E521329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EBC495-0BA3-373D-E076-9690C5B5E4D8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0FABC7-9639-880A-C387-34768A960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212D85-5D81-954B-7315-8AA4B1FF2CF2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8983DE-F0F8-2983-6253-7F1B2761C0C7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5AC4E-590B-7FA5-CD88-292D31051F91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C8D343-FAF2-A380-288A-38D2CE39E98C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2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8CB8D3-E9A7-E02A-AF9C-A6B10DD95F90}"/>
              </a:ext>
            </a:extLst>
          </p:cNvPr>
          <p:cNvSpPr txBox="1"/>
          <p:nvPr/>
        </p:nvSpPr>
        <p:spPr>
          <a:xfrm>
            <a:off x="1234862" y="1867530"/>
            <a:ext cx="68804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latin typeface="Lato" panose="020F0502020204030203" pitchFamily="34" charset="0"/>
              </a:rPr>
              <a:t>Pahami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Masalah</a:t>
            </a:r>
            <a:r>
              <a:rPr lang="en-ID" sz="2400" b="1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Kenali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masalah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atau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situasi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ingin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dianalisis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dengan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jelas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endParaRPr lang="en-ID" sz="1600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latin typeface="Lato" panose="020F0502020204030203" pitchFamily="34" charset="0"/>
              </a:rPr>
              <a:t>Kumpulkan</a:t>
            </a:r>
            <a:r>
              <a:rPr lang="en-ID" sz="2400" b="1" dirty="0">
                <a:latin typeface="Lato" panose="020F0502020204030203" pitchFamily="34" charset="0"/>
              </a:rPr>
              <a:t> Data, </a:t>
            </a:r>
            <a:r>
              <a:rPr lang="en-ID" sz="2400" dirty="0">
                <a:latin typeface="Lato" panose="020F0502020204030203" pitchFamily="34" charset="0"/>
              </a:rPr>
              <a:t>Kaji </a:t>
            </a:r>
            <a:r>
              <a:rPr lang="en-ID" sz="2400" dirty="0" err="1">
                <a:latin typeface="Lato" panose="020F0502020204030203" pitchFamily="34" charset="0"/>
              </a:rPr>
              <a:t>kekuatan</a:t>
            </a:r>
            <a:r>
              <a:rPr lang="en-ID" sz="2400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kelemahan</a:t>
            </a:r>
            <a:r>
              <a:rPr lang="en-ID" sz="2400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peluang</a:t>
            </a:r>
            <a:r>
              <a:rPr lang="en-ID" sz="2400" dirty="0">
                <a:latin typeface="Lato" panose="020F0502020204030203" pitchFamily="34" charset="0"/>
              </a:rPr>
              <a:t>, dan </a:t>
            </a:r>
            <a:r>
              <a:rPr lang="en-ID" sz="2400" dirty="0" err="1">
                <a:latin typeface="Lato" panose="020F0502020204030203" pitchFamily="34" charset="0"/>
              </a:rPr>
              <a:t>ancaman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berdasarkan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fakta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ada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endParaRPr lang="en-ID" sz="1600" b="1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latin typeface="Lato" panose="020F0502020204030203" pitchFamily="34" charset="0"/>
              </a:rPr>
              <a:t>Hubungkan</a:t>
            </a:r>
            <a:r>
              <a:rPr lang="en-ID" sz="2400" b="1" dirty="0">
                <a:latin typeface="Lato" panose="020F0502020204030203" pitchFamily="34" charset="0"/>
              </a:rPr>
              <a:t> Antar-</a:t>
            </a:r>
            <a:r>
              <a:rPr lang="en-ID" sz="2400" b="1" dirty="0" err="1">
                <a:latin typeface="Lato" panose="020F0502020204030203" pitchFamily="34" charset="0"/>
              </a:rPr>
              <a:t>Faktor</a:t>
            </a:r>
            <a:r>
              <a:rPr lang="en-ID" sz="2400" b="1" dirty="0">
                <a:latin typeface="Lato" panose="020F0502020204030203" pitchFamily="34" charset="0"/>
              </a:rPr>
              <a:t>, </a:t>
            </a:r>
            <a:r>
              <a:rPr lang="en-ID" sz="2400" dirty="0" err="1">
                <a:latin typeface="Lato" panose="020F0502020204030203" pitchFamily="34" charset="0"/>
              </a:rPr>
              <a:t>Gunakan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kekuatan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untuk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memanfaatkan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peluang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mengatasi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ancaman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endParaRPr lang="en-ID" sz="1600" b="1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latin typeface="Lato" panose="020F0502020204030203" pitchFamily="34" charset="0"/>
              </a:rPr>
              <a:t>Tindaklanjuti</a:t>
            </a:r>
            <a:r>
              <a:rPr lang="en-ID" sz="2400" b="1" dirty="0">
                <a:latin typeface="Lato" panose="020F0502020204030203" pitchFamily="34" charset="0"/>
              </a:rPr>
              <a:t> </a:t>
            </a:r>
            <a:r>
              <a:rPr lang="en-ID" sz="2400" b="1" dirty="0" err="1">
                <a:latin typeface="Lato" panose="020F0502020204030203" pitchFamily="34" charset="0"/>
              </a:rPr>
              <a:t>Hasilnya</a:t>
            </a:r>
            <a:r>
              <a:rPr lang="en-ID" sz="2400" b="1" dirty="0">
                <a:latin typeface="Lato" panose="020F0502020204030203" pitchFamily="34" charset="0"/>
              </a:rPr>
              <a:t>, </a:t>
            </a:r>
            <a:r>
              <a:rPr lang="en-ID" sz="2400" dirty="0">
                <a:latin typeface="Lato" panose="020F0502020204030203" pitchFamily="34" charset="0"/>
              </a:rPr>
              <a:t>Buat </a:t>
            </a:r>
            <a:r>
              <a:rPr lang="en-ID" sz="2400" dirty="0" err="1">
                <a:latin typeface="Lato" panose="020F0502020204030203" pitchFamily="34" charset="0"/>
              </a:rPr>
              <a:t>langkah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nyata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dari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hasil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analisis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evaluasi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secara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berkala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5EDDB-6FEB-E77A-84F7-474031D3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56829" y="924042"/>
            <a:ext cx="6041233" cy="5574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55A1C-91D7-3CA4-AC9A-C264D8700AE8}"/>
              </a:ext>
            </a:extLst>
          </p:cNvPr>
          <p:cNvSpPr txBox="1"/>
          <p:nvPr/>
        </p:nvSpPr>
        <p:spPr>
          <a:xfrm>
            <a:off x="1136695" y="769586"/>
            <a:ext cx="629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>
                <a:latin typeface="Lato" panose="020F0502020204030203" pitchFamily="34" charset="0"/>
              </a:rPr>
              <a:t>Tips </a:t>
            </a:r>
            <a:r>
              <a:rPr lang="en-ID" sz="3200" b="1" dirty="0" err="1">
                <a:latin typeface="Lato" panose="020F0502020204030203" pitchFamily="34" charset="0"/>
              </a:rPr>
              <a:t>Menggunakan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Analisis</a:t>
            </a:r>
            <a:r>
              <a:rPr lang="en-ID" sz="3200" b="1" dirty="0">
                <a:latin typeface="Lato" panose="020F0502020204030203" pitchFamily="34" charset="0"/>
              </a:rPr>
              <a:t> SWOT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827CF1-C53B-0B7B-0860-FBB5B6D8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93" y="2079121"/>
            <a:ext cx="490278" cy="490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5F7DC-DE41-7B8E-2566-F119AE2C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93" y="2968190"/>
            <a:ext cx="490278" cy="490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6B902B-9D38-9E07-B040-688095BA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93" y="3940366"/>
            <a:ext cx="490278" cy="490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39B128-337A-ACE7-79F5-2B910439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93" y="5301082"/>
            <a:ext cx="490278" cy="4902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644447-52E6-3D34-8A0A-7FA182783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09296D-F7D8-44D5-2249-5B03335FB183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517D-F648-0837-6F4D-F9973241AEBB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2087B-A70D-39ED-5760-86B7D46EA00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7" name="Google Shape;552;p28">
            <a:extLst>
              <a:ext uri="{FF2B5EF4-FFF2-40B4-BE49-F238E27FC236}">
                <a16:creationId xmlns:a16="http://schemas.microsoft.com/office/drawing/2014/main" id="{71341B03-139C-E9C4-C588-BB28EF296B86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BEE88B-C56C-BCBB-4622-4BC9E5A7C65A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F0D7A-B6CC-5B34-9582-F65E9F38F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3CA3D-02A4-658D-5636-7F1C05458E09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B25CA8-9F76-225B-5E17-D035ECE9E31E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1245E-49EC-5BC8-ECB8-37A9B1695C5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61E897-F02D-0A7D-9877-5DAB2FCB8CF5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2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8573CF-1841-B34D-37FA-E79B912865C8}"/>
              </a:ext>
            </a:extLst>
          </p:cNvPr>
          <p:cNvSpPr txBox="1"/>
          <p:nvPr/>
        </p:nvSpPr>
        <p:spPr>
          <a:xfrm>
            <a:off x="2195879" y="1511920"/>
            <a:ext cx="91461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>
                <a:latin typeface="Lato" panose="020F0502020204030203" pitchFamily="34" charset="0"/>
              </a:rPr>
              <a:t>Mengenali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Potensi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Teknologi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 err="1">
                <a:latin typeface="Lato" panose="020F0502020204030203" pitchFamily="34" charset="0"/>
              </a:rPr>
              <a:t>Analisis</a:t>
            </a:r>
            <a:r>
              <a:rPr lang="en-ID" sz="2000" dirty="0">
                <a:latin typeface="Lato" panose="020F0502020204030203" pitchFamily="34" charset="0"/>
              </a:rPr>
              <a:t> SWOT </a:t>
            </a:r>
            <a:r>
              <a:rPr lang="en-ID" sz="2000" dirty="0" err="1">
                <a:latin typeface="Lato" panose="020F0502020204030203" pitchFamily="34" charset="0"/>
              </a:rPr>
              <a:t>membantu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mengidentifikasi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kekuatan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peluang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dari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teknologi</a:t>
            </a:r>
            <a:r>
              <a:rPr lang="en-ID" sz="2000" dirty="0">
                <a:latin typeface="Lato" panose="020F0502020204030203" pitchFamily="34" charset="0"/>
              </a:rPr>
              <a:t> digital, </a:t>
            </a:r>
            <a:r>
              <a:rPr lang="en-ID" sz="2000" dirty="0" err="1">
                <a:latin typeface="Lato" panose="020F0502020204030203" pitchFamily="34" charset="0"/>
              </a:rPr>
              <a:t>seperti</a:t>
            </a:r>
            <a:r>
              <a:rPr lang="en-ID" sz="2000" dirty="0">
                <a:latin typeface="Lato" panose="020F0502020204030203" pitchFamily="34" charset="0"/>
              </a:rPr>
              <a:t> media </a:t>
            </a:r>
            <a:r>
              <a:rPr lang="en-ID" sz="2000" dirty="0" err="1">
                <a:latin typeface="Lato" panose="020F0502020204030203" pitchFamily="34" charset="0"/>
              </a:rPr>
              <a:t>sosial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platform online, </a:t>
            </a:r>
            <a:r>
              <a:rPr lang="en-ID" sz="2000" dirty="0" err="1">
                <a:latin typeface="Lato" panose="020F0502020204030203" pitchFamily="34" charset="0"/>
              </a:rPr>
              <a:t>untuk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mendukung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tujuanmu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  <a:p>
            <a:endParaRPr lang="en-ID" sz="1400" b="1" dirty="0">
              <a:latin typeface="Lato" panose="020F0502020204030203" pitchFamily="34" charset="0"/>
            </a:endParaRPr>
          </a:p>
          <a:p>
            <a:r>
              <a:rPr lang="en-ID" sz="2000" b="1" dirty="0" err="1">
                <a:latin typeface="Lato" panose="020F0502020204030203" pitchFamily="34" charset="0"/>
              </a:rPr>
              <a:t>Menghadapi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Ancaman</a:t>
            </a:r>
            <a:r>
              <a:rPr lang="en-ID" sz="2000" b="1" dirty="0">
                <a:latin typeface="Lato" panose="020F0502020204030203" pitchFamily="34" charset="0"/>
              </a:rPr>
              <a:t> Digital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 err="1">
                <a:latin typeface="Lato" panose="020F0502020204030203" pitchFamily="34" charset="0"/>
              </a:rPr>
              <a:t>Dengan</a:t>
            </a:r>
            <a:r>
              <a:rPr lang="en-ID" sz="2000" dirty="0">
                <a:latin typeface="Lato" panose="020F0502020204030203" pitchFamily="34" charset="0"/>
              </a:rPr>
              <a:t> SWOT, </a:t>
            </a:r>
            <a:r>
              <a:rPr lang="en-ID" sz="2000" dirty="0" err="1">
                <a:latin typeface="Lato" panose="020F0502020204030203" pitchFamily="34" charset="0"/>
              </a:rPr>
              <a:t>kamu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dapat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memahami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risiko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seperti</a:t>
            </a:r>
            <a:r>
              <a:rPr lang="en-ID" sz="2000" dirty="0">
                <a:latin typeface="Lato" panose="020F0502020204030203" pitchFamily="34" charset="0"/>
              </a:rPr>
              <a:t> cyberbullying, </a:t>
            </a:r>
            <a:r>
              <a:rPr lang="en-ID" sz="2000" dirty="0" err="1">
                <a:latin typeface="Lato" panose="020F0502020204030203" pitchFamily="34" charset="0"/>
              </a:rPr>
              <a:t>penyebaran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informasi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palsu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ancaman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privasi</a:t>
            </a:r>
            <a:r>
              <a:rPr lang="en-ID" sz="2000" dirty="0">
                <a:latin typeface="Lato" panose="020F0502020204030203" pitchFamily="34" charset="0"/>
              </a:rPr>
              <a:t>, dan </a:t>
            </a:r>
            <a:r>
              <a:rPr lang="en-ID" sz="2000" dirty="0" err="1">
                <a:latin typeface="Lato" panose="020F0502020204030203" pitchFamily="34" charset="0"/>
              </a:rPr>
              <a:t>menemukan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solusi</a:t>
            </a:r>
            <a:r>
              <a:rPr lang="en-ID" sz="2000" dirty="0">
                <a:latin typeface="Lato" panose="020F0502020204030203" pitchFamily="34" charset="0"/>
              </a:rPr>
              <a:t> yang </a:t>
            </a:r>
            <a:r>
              <a:rPr lang="en-ID" sz="2000" dirty="0" err="1">
                <a:latin typeface="Lato" panose="020F0502020204030203" pitchFamily="34" charset="0"/>
              </a:rPr>
              <a:t>tepat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  <a:p>
            <a:endParaRPr lang="en-ID" sz="1400" b="1" dirty="0">
              <a:latin typeface="Lato" panose="020F0502020204030203" pitchFamily="34" charset="0"/>
            </a:endParaRPr>
          </a:p>
          <a:p>
            <a:r>
              <a:rPr lang="en-ID" sz="2000" b="1" dirty="0" err="1">
                <a:latin typeface="Lato" panose="020F0502020204030203" pitchFamily="34" charset="0"/>
              </a:rPr>
              <a:t>Membangun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Keunggulan</a:t>
            </a:r>
            <a:r>
              <a:rPr lang="en-ID" sz="2000" b="1" dirty="0">
                <a:latin typeface="Lato" panose="020F0502020204030203" pitchFamily="34" charset="0"/>
              </a:rPr>
              <a:t> </a:t>
            </a:r>
            <a:r>
              <a:rPr lang="en-ID" sz="2000" b="1" dirty="0" err="1">
                <a:latin typeface="Lato" panose="020F0502020204030203" pitchFamily="34" charset="0"/>
              </a:rPr>
              <a:t>Kompetitif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>
                <a:latin typeface="Lato" panose="020F0502020204030203" pitchFamily="34" charset="0"/>
              </a:rPr>
              <a:t>SWOT </a:t>
            </a:r>
            <a:r>
              <a:rPr lang="en-ID" sz="2000" dirty="0" err="1">
                <a:latin typeface="Lato" panose="020F0502020204030203" pitchFamily="34" charset="0"/>
              </a:rPr>
              <a:t>dapat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digunakan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untuk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mengembangkan</a:t>
            </a:r>
            <a:r>
              <a:rPr lang="en-ID" sz="2000" dirty="0">
                <a:latin typeface="Lato" panose="020F0502020204030203" pitchFamily="34" charset="0"/>
              </a:rPr>
              <a:t> strategi yang </a:t>
            </a:r>
            <a:r>
              <a:rPr lang="en-ID" sz="2000" dirty="0" err="1">
                <a:latin typeface="Lato" panose="020F0502020204030203" pitchFamily="34" charset="0"/>
              </a:rPr>
              <a:t>memanfaatkan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tren</a:t>
            </a:r>
            <a:r>
              <a:rPr lang="en-ID" sz="2000" dirty="0">
                <a:latin typeface="Lato" panose="020F0502020204030203" pitchFamily="34" charset="0"/>
              </a:rPr>
              <a:t> digital agar </a:t>
            </a:r>
            <a:r>
              <a:rPr lang="en-ID" sz="2000" dirty="0" err="1">
                <a:latin typeface="Lato" panose="020F0502020204030203" pitchFamily="34" charset="0"/>
              </a:rPr>
              <a:t>lebih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unggul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dalam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pendidikan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karier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bisnis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  <a:p>
            <a:endParaRPr lang="en-ID" sz="1400" b="1" dirty="0">
              <a:latin typeface="Lato" panose="020F0502020204030203" pitchFamily="34" charset="0"/>
            </a:endParaRPr>
          </a:p>
          <a:p>
            <a:r>
              <a:rPr lang="en-ID" sz="2000" b="1" dirty="0" err="1">
                <a:latin typeface="Lato" panose="020F0502020204030203" pitchFamily="34" charset="0"/>
              </a:rPr>
              <a:t>Evaluasi</a:t>
            </a:r>
            <a:r>
              <a:rPr lang="en-ID" sz="2000" b="1" dirty="0">
                <a:latin typeface="Lato" panose="020F0502020204030203" pitchFamily="34" charset="0"/>
              </a:rPr>
              <a:t> dan </a:t>
            </a:r>
            <a:r>
              <a:rPr lang="en-ID" sz="2000" b="1" dirty="0" err="1">
                <a:latin typeface="Lato" panose="020F0502020204030203" pitchFamily="34" charset="0"/>
              </a:rPr>
              <a:t>Penyesuaian</a:t>
            </a:r>
            <a:r>
              <a:rPr lang="en-ID" sz="2000" b="1" dirty="0">
                <a:latin typeface="Lato" panose="020F0502020204030203" pitchFamily="34" charset="0"/>
              </a:rPr>
              <a:t> Strategi</a:t>
            </a:r>
            <a:br>
              <a:rPr lang="en-ID" sz="2000" dirty="0">
                <a:latin typeface="Lato" panose="020F0502020204030203" pitchFamily="34" charset="0"/>
              </a:rPr>
            </a:br>
            <a:r>
              <a:rPr lang="en-ID" sz="2000" dirty="0">
                <a:latin typeface="Lato" panose="020F0502020204030203" pitchFamily="34" charset="0"/>
              </a:rPr>
              <a:t>SWOT </a:t>
            </a:r>
            <a:r>
              <a:rPr lang="en-ID" sz="2000" dirty="0" err="1">
                <a:latin typeface="Lato" panose="020F0502020204030203" pitchFamily="34" charset="0"/>
              </a:rPr>
              <a:t>membantu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kamu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mengevaluasi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posisi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saat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ini</a:t>
            </a:r>
            <a:r>
              <a:rPr lang="en-ID" sz="2000" dirty="0">
                <a:latin typeface="Lato" panose="020F0502020204030203" pitchFamily="34" charset="0"/>
              </a:rPr>
              <a:t> dan </a:t>
            </a:r>
            <a:r>
              <a:rPr lang="en-ID" sz="2000" dirty="0" err="1">
                <a:latin typeface="Lato" panose="020F0502020204030203" pitchFamily="34" charset="0"/>
              </a:rPr>
              <a:t>beradaptasi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dengan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cepat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terhadap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perubahan</a:t>
            </a:r>
            <a:r>
              <a:rPr lang="en-ID" sz="2000" dirty="0">
                <a:latin typeface="Lato" panose="020F0502020204030203" pitchFamily="34" charset="0"/>
              </a:rPr>
              <a:t> di era digital yang </a:t>
            </a:r>
            <a:r>
              <a:rPr lang="en-ID" sz="2000" dirty="0" err="1">
                <a:latin typeface="Lato" panose="020F0502020204030203" pitchFamily="34" charset="0"/>
              </a:rPr>
              <a:t>dinamis</a:t>
            </a:r>
            <a:r>
              <a:rPr lang="en-ID" sz="20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B3DD4-35D2-16CE-502A-B54A0875C429}"/>
              </a:ext>
            </a:extLst>
          </p:cNvPr>
          <p:cNvSpPr txBox="1"/>
          <p:nvPr/>
        </p:nvSpPr>
        <p:spPr>
          <a:xfrm>
            <a:off x="991333" y="667813"/>
            <a:ext cx="6097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Lato" panose="020F0502020204030203" pitchFamily="34" charset="0"/>
              </a:rPr>
              <a:t>Manfaat</a:t>
            </a:r>
            <a:r>
              <a:rPr lang="en-ID" sz="3200" b="1" dirty="0">
                <a:latin typeface="Lato" panose="020F0502020204030203" pitchFamily="34" charset="0"/>
              </a:rPr>
              <a:t> SWOT di Era Digital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82D4C5-725C-2D7A-35EF-257697C7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47" y="1831730"/>
            <a:ext cx="418546" cy="418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C19F46-4575-095D-2AF0-073D1111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41495">
            <a:off x="1419047" y="3010454"/>
            <a:ext cx="418546" cy="418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FD47A-D920-6ECF-E542-DB86CBB05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27379">
            <a:off x="1419047" y="4050322"/>
            <a:ext cx="418546" cy="418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B7E384-E993-1E0C-4CD0-067BC7BF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48843">
            <a:off x="1419047" y="5088199"/>
            <a:ext cx="418546" cy="4185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1F41A7-C60F-54E7-F544-46B7FB43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FA588-80DD-430E-9007-7AB441E740E7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748C0-644F-3D1A-EDCE-C3CAE2D4E420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4E389-301D-BFDE-98F6-6F1538F7C1ED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40A68C4C-7FA1-37C7-BBDA-EAEAD11C3B99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4107E-7C0E-CF4D-96F6-340F57D392C1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2C2263-BAA6-73AC-C6B1-FE00E19F2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2FA68-FFC1-3F27-D519-C3A405E92982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86C49E-8EC6-6FA5-497C-610B22D46228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79CD6-FF6E-3F5C-B322-8AC2C6589E2A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7CF922-B223-3DC2-CB4A-2DF11E9DC7B5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6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ADA870-9457-35D3-B5F4-D0AD28F25091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P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8DF08-9088-D222-E3F7-E3281C60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14008F-E722-86D1-74CA-17B2A47AA1C3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5FDFA-8DEC-6370-04C3-56EF28944EF8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4B6EA-EF59-7ED9-6FDF-AFBA976150B1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20B5B384-1682-2442-B491-0B58DF41689E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5BB1D4-DF68-8295-C4C5-062C9BCDE322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9DC02-737E-8F06-E14D-2E6BEEC46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528D5E-569B-ED1A-F427-4B7046D965E8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98C2C5-A34D-4004-B850-7EC25DA68869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D253F-EBE9-1C04-2990-0D796F152B77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2A1FF4-42AE-7342-C94C-EEAD8E9CE7F5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AF5714-444B-FA89-0BDD-357137C9DA9A}"/>
              </a:ext>
            </a:extLst>
          </p:cNvPr>
          <p:cNvSpPr txBox="1"/>
          <p:nvPr/>
        </p:nvSpPr>
        <p:spPr>
          <a:xfrm>
            <a:off x="3718272" y="1397704"/>
            <a:ext cx="4743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</a:rPr>
              <a:t>ANALISA SWOT</a:t>
            </a:r>
            <a:endParaRPr lang="en-ID" sz="4400" b="1" dirty="0">
              <a:latin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5E6CDA-87C2-F94A-F408-5AF39F734325}"/>
              </a:ext>
            </a:extLst>
          </p:cNvPr>
          <p:cNvSpPr txBox="1"/>
          <p:nvPr/>
        </p:nvSpPr>
        <p:spPr>
          <a:xfrm>
            <a:off x="8169215" y="563181"/>
            <a:ext cx="264831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Praktek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</a:rPr>
              <a:t>Pembelajaran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628D4-B01B-C41A-B329-BCF06DEB06D2}"/>
              </a:ext>
            </a:extLst>
          </p:cNvPr>
          <p:cNvSpPr txBox="1"/>
          <p:nvPr/>
        </p:nvSpPr>
        <p:spPr>
          <a:xfrm>
            <a:off x="1164566" y="2034450"/>
            <a:ext cx="1042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Lato" panose="020F0502020204030203" pitchFamily="34" charset="0"/>
              </a:rPr>
              <a:t>Untuk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melatih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mengembangkan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keterampilan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analitis</a:t>
            </a:r>
            <a:r>
              <a:rPr lang="en-ID" dirty="0">
                <a:latin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</a:rPr>
              <a:t>berpikir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kritis</a:t>
            </a:r>
            <a:r>
              <a:rPr lang="en-ID" dirty="0">
                <a:latin typeface="Lato" panose="020F0502020204030203" pitchFamily="34" charset="0"/>
              </a:rPr>
              <a:t>, dan </a:t>
            </a:r>
            <a:r>
              <a:rPr lang="en-ID" dirty="0" err="1">
                <a:latin typeface="Lato" panose="020F0502020204030203" pitchFamily="34" charset="0"/>
              </a:rPr>
              <a:t>perencanaan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strategis</a:t>
            </a:r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6E182-6FFE-722D-7CB3-DB5ECAE9BC3C}"/>
              </a:ext>
            </a:extLst>
          </p:cNvPr>
          <p:cNvSpPr txBox="1"/>
          <p:nvPr/>
        </p:nvSpPr>
        <p:spPr>
          <a:xfrm>
            <a:off x="2046731" y="3149213"/>
            <a:ext cx="81023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Lato" panose="020F0502020204030203" pitchFamily="34" charset="0"/>
              </a:rPr>
              <a:t>Identifikasi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apa</a:t>
            </a:r>
            <a:r>
              <a:rPr lang="en-ID" sz="2000" dirty="0">
                <a:latin typeface="Lato" panose="020F0502020204030203" pitchFamily="34" charset="0"/>
              </a:rPr>
              <a:t> yang </a:t>
            </a:r>
            <a:r>
              <a:rPr lang="en-ID" sz="2000" dirty="0" err="1">
                <a:latin typeface="Lato" panose="020F0502020204030203" pitchFamily="34" charset="0"/>
              </a:rPr>
              <a:t>menjadi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kekuatan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i="1" dirty="0">
                <a:latin typeface="Lato" panose="020F0502020204030203" pitchFamily="34" charset="0"/>
              </a:rPr>
              <a:t>(Strengths)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kelemahan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i="1" dirty="0">
                <a:latin typeface="Lato" panose="020F0502020204030203" pitchFamily="34" charset="0"/>
              </a:rPr>
              <a:t>(Weaknesses)</a:t>
            </a:r>
            <a:r>
              <a:rPr lang="en-ID" sz="2000" dirty="0">
                <a:latin typeface="Lato" panose="020F0502020204030203" pitchFamily="34" charset="0"/>
              </a:rPr>
              <a:t>, </a:t>
            </a:r>
            <a:r>
              <a:rPr lang="en-ID" sz="2000" dirty="0" err="1">
                <a:latin typeface="Lato" panose="020F0502020204030203" pitchFamily="34" charset="0"/>
              </a:rPr>
              <a:t>peluang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i="1" dirty="0">
                <a:latin typeface="Lato" panose="020F0502020204030203" pitchFamily="34" charset="0"/>
              </a:rPr>
              <a:t>(Opportunities)</a:t>
            </a:r>
            <a:r>
              <a:rPr lang="en-ID" sz="2000" dirty="0">
                <a:latin typeface="Lato" panose="020F0502020204030203" pitchFamily="34" charset="0"/>
              </a:rPr>
              <a:t>, dan </a:t>
            </a:r>
            <a:r>
              <a:rPr lang="en-ID" sz="2000" dirty="0" err="1">
                <a:latin typeface="Lato" panose="020F0502020204030203" pitchFamily="34" charset="0"/>
              </a:rPr>
              <a:t>tantangan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i="1" dirty="0">
                <a:latin typeface="Lato" panose="020F0502020204030203" pitchFamily="34" charset="0"/>
              </a:rPr>
              <a:t>(Threats)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dalam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mencapai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tujuan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pribadi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karirmu</a:t>
            </a:r>
            <a:endParaRPr lang="en-ID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Lato" panose="020F0502020204030203" pitchFamily="34" charset="0"/>
              </a:rPr>
              <a:t>Tuliskan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dibuku</a:t>
            </a:r>
            <a:r>
              <a:rPr lang="en-ID" sz="2000" dirty="0">
                <a:latin typeface="Lato" panose="020F0502020204030203" pitchFamily="34" charset="0"/>
              </a:rPr>
              <a:t> </a:t>
            </a:r>
            <a:r>
              <a:rPr lang="en-ID" sz="2000" dirty="0" err="1">
                <a:latin typeface="Lato" panose="020F0502020204030203" pitchFamily="34" charset="0"/>
              </a:rPr>
              <a:t>atau</a:t>
            </a:r>
            <a:r>
              <a:rPr lang="en-ID" sz="2000" dirty="0">
                <a:latin typeface="Lato" panose="020F0502020204030203" pitchFamily="34" charset="0"/>
              </a:rPr>
              <a:t> Microsoft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>
                <a:latin typeface="Lato" panose="020F0502020204030203" pitchFamily="34" charset="0"/>
              </a:rPr>
              <a:t>Upload di 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y Timeline-01_SB - v2" id="{D03C1F27-3F5D-4716-800A-0D16E735E0BD}" vid="{5704E8DB-1056-4264-87E2-07512212C8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68C0A34FC549848138E8D2F2195B" ma:contentTypeVersion="17" ma:contentTypeDescription="Create a new document." ma:contentTypeScope="" ma:versionID="566234c05167635c3decec9060d01b31">
  <xsd:schema xmlns:xsd="http://www.w3.org/2001/XMLSchema" xmlns:xs="http://www.w3.org/2001/XMLSchema" xmlns:p="http://schemas.microsoft.com/office/2006/metadata/properties" xmlns:ns2="600770ec-a37e-488b-aa54-d449cf31ca65" xmlns:ns3="1f33c448-6498-4fed-b02b-673a1c92fa22" targetNamespace="http://schemas.microsoft.com/office/2006/metadata/properties" ma:root="true" ma:fieldsID="5c7c89300d0b193b8bcde86fd0af2d70" ns2:_="" ns3:_="">
    <xsd:import namespace="600770ec-a37e-488b-aa54-d449cf31ca65"/>
    <xsd:import namespace="1f33c448-6498-4fed-b02b-673a1c92f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770ec-a37e-488b-aa54-d449cf31c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c448-6498-4fed-b02b-673a1c92fa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86be1e0-d1d3-4da5-949b-4a1db8d8319d}" ma:internalName="TaxCatchAll" ma:showField="CatchAllData" ma:web="1f33c448-6498-4fed-b02b-673a1c92f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33c448-6498-4fed-b02b-673a1c92fa22" xsi:nil="true"/>
    <SharedWithUsers xmlns="1f33c448-6498-4fed-b02b-673a1c92fa22">
      <UserInfo>
        <DisplayName>Donaher, Melissa</DisplayName>
        <AccountId>1535</AccountId>
        <AccountType/>
      </UserInfo>
      <UserInfo>
        <DisplayName>Tessema, Eyerusalem</DisplayName>
        <AccountId>512</AccountId>
        <AccountType/>
      </UserInfo>
      <UserInfo>
        <DisplayName>DiPangrazio, Steve</DisplayName>
        <AccountId>756</AccountId>
        <AccountType/>
      </UserInfo>
      <UserInfo>
        <DisplayName>Sarah Moorcroft</DisplayName>
        <AccountId>579</AccountId>
        <AccountType/>
      </UserInfo>
      <UserInfo>
        <DisplayName>Worku, Angaw</DisplayName>
        <AccountId>1694</AccountId>
        <AccountType/>
      </UserInfo>
    </SharedWithUsers>
    <lcf76f155ced4ddcb4097134ff3c332f xmlns="600770ec-a37e-488b-aa54-d449cf31ca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C6ECED-6EF8-4570-9EE8-80C105BCA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770ec-a37e-488b-aa54-d449cf31ca65"/>
    <ds:schemaRef ds:uri="1f33c448-6498-4fed-b02b-673a1c92f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8A6D45-05DB-4446-8D10-83E9CFDE8E9B}">
  <ds:schemaRefs>
    <ds:schemaRef ds:uri="http://schemas.microsoft.com/office/2006/metadata/properties"/>
    <ds:schemaRef ds:uri="420decf5-afdd-4ce0-b07b-c41cb74c88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08a9aa9e-677d-4087-8684-0d81bb36c7b6"/>
    <ds:schemaRef ds:uri="http://www.w3.org/XML/1998/namespace"/>
    <ds:schemaRef ds:uri="1f33c448-6498-4fed-b02b-673a1c92fa22"/>
    <ds:schemaRef ds:uri="600770ec-a37e-488b-aa54-d449cf31ca65"/>
  </ds:schemaRefs>
</ds:datastoreItem>
</file>

<file path=customXml/itemProps3.xml><?xml version="1.0" encoding="utf-8"?>
<ds:datastoreItem xmlns:ds="http://schemas.openxmlformats.org/officeDocument/2006/customXml" ds:itemID="{E3DD3B96-61BA-417B-95FC-1E67A5094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Milestone timeline</Template>
  <TotalTime>0</TotalTime>
  <Words>659</Words>
  <Application>Microsoft Office PowerPoint</Application>
  <PresentationFormat>Widescreen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Lato</vt:lpstr>
      <vt:lpstr>Trade Gothic LT Com Cn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2020-05-07T02:30:29Z</dcterms:created>
  <dcterms:modified xsi:type="dcterms:W3CDTF">2025-03-13T14:22:17Z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0x0101008D0168C0A34FC549848138E8D2F2195B</vt:lpwstr>
  </property>
  <property fmtid="{D5CDD505-2E9C-101B-9397-08002B2CF9AE}" pid="3" name="TaxKeyword">
    <vt:lpwstr/>
  </property>
</Properties>
</file>