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7"/>
  </p:notesMasterIdLst>
  <p:sldIdLst>
    <p:sldId id="547" r:id="rId5"/>
    <p:sldId id="691" r:id="rId6"/>
    <p:sldId id="729" r:id="rId7"/>
    <p:sldId id="727" r:id="rId8"/>
    <p:sldId id="719" r:id="rId9"/>
    <p:sldId id="731" r:id="rId10"/>
    <p:sldId id="708" r:id="rId11"/>
    <p:sldId id="726" r:id="rId12"/>
    <p:sldId id="724" r:id="rId13"/>
    <p:sldId id="710" r:id="rId14"/>
    <p:sldId id="723" r:id="rId15"/>
    <p:sldId id="72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E633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2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1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31797-AA6B-4131-8421-93CA49DDD13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33475-6D1E-440D-841A-2B58781B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3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33475-6D1E-440D-841A-2B58781B99D9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B6233-FC4F-4628-BA1D-2782F64945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May 8,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1D367-A9C7-46F9-B78E-724D1BEC06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DE164-D45A-44D8-82C5-2E0962BB70DA}" type="slidenum">
              <a:rPr lang="en-ZA" smtClean="0"/>
              <a:t>‹#›</a:t>
            </a:fld>
            <a:endParaRPr lang="en-ZA"/>
          </a:p>
        </p:txBody>
      </p:sp>
      <p:sp>
        <p:nvSpPr>
          <p:cNvPr id="5" name="Rectangle 4"/>
          <p:cNvSpPr/>
          <p:nvPr userDrawn="1"/>
        </p:nvSpPr>
        <p:spPr>
          <a:xfrm>
            <a:off x="-1" y="0"/>
            <a:ext cx="12210195" cy="1172308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6308" y="149795"/>
            <a:ext cx="11879748" cy="1081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3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1172308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 userDrawn="1"/>
        </p:nvSpPr>
        <p:spPr>
          <a:xfrm>
            <a:off x="208413" y="149795"/>
            <a:ext cx="11766495" cy="1081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0158-A657-4B22-8E15-5864576119AE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 Training Palu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6351" y="310836"/>
            <a:ext cx="11043524" cy="1348102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3600" b="0" i="0" cap="none">
                <a:solidFill>
                  <a:schemeClr val="tx1"/>
                </a:solidFill>
                <a:latin typeface="Trade Gothic LT Com Cn" panose="020B0806040303020004" pitchFamily="34" charset="0"/>
                <a:cs typeface="Trade Gothic LT Com Cn" panose="020B08060403030200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8" name="Picture 7" descr="Save_the_Children_logo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83548" y="6425702"/>
            <a:ext cx="2481821" cy="38044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3288542" y="6432218"/>
            <a:ext cx="8684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8520499" y="6432218"/>
            <a:ext cx="8684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07652" y="2200274"/>
            <a:ext cx="11766333" cy="410686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30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02131-22DB-4754-A433-C2056EBF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54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50D3D-41CA-4DC7-907E-3C00ACD28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999" y="1224000"/>
            <a:ext cx="11339999" cy="4858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6C7A0-E91C-4A95-B866-B5D3FEE09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1BA1-B199-498E-8F99-F7D1F5869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79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DE164-D45A-44D8-82C5-2E0962BB70D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3328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E6DF5B-98CF-7642-DB56-E5C8C6E0109C}"/>
              </a:ext>
            </a:extLst>
          </p:cNvPr>
          <p:cNvSpPr/>
          <p:nvPr/>
        </p:nvSpPr>
        <p:spPr>
          <a:xfrm>
            <a:off x="124579" y="135073"/>
            <a:ext cx="5886091" cy="6115003"/>
          </a:xfrm>
          <a:prstGeom prst="rect">
            <a:avLst/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itle 1"/>
          <p:cNvSpPr txBox="1"/>
          <p:nvPr/>
        </p:nvSpPr>
        <p:spPr>
          <a:xfrm>
            <a:off x="562537" y="284671"/>
            <a:ext cx="5010174" cy="3799840"/>
          </a:xfrm>
          <a:prstGeom prst="rect">
            <a:avLst/>
          </a:prstGeom>
        </p:spPr>
        <p:txBody>
          <a:bodyPr vert="horz" lIns="0" tIns="0" rIns="0" bIns="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en-US" sz="9600" b="1" dirty="0">
              <a:latin typeface="Lato" panose="020F0502020204030203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chemeClr val="bg1"/>
                </a:solidFill>
                <a:latin typeface="Lato" panose="020F0502020204030203" pitchFamily="34" charset="0"/>
              </a:rPr>
              <a:t>SOCIAL EMOTIONAL LEARNING </a:t>
            </a:r>
          </a:p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chemeClr val="bg1"/>
                </a:solidFill>
                <a:latin typeface="Lato" panose="020F0502020204030203" pitchFamily="34" charset="0"/>
              </a:rPr>
              <a:t>UNTUK KESIAPAN KERJA</a:t>
            </a:r>
          </a:p>
          <a:p>
            <a:pPr algn="ctr">
              <a:lnSpc>
                <a:spcPct val="120000"/>
              </a:lnSpc>
            </a:pPr>
            <a:endParaRPr lang="en-US" sz="11200" b="1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algn="ctr">
              <a:lnSpc>
                <a:spcPct val="120000"/>
              </a:lnSpc>
            </a:pPr>
            <a:br>
              <a:rPr lang="en-US" sz="11200" b="1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US" sz="14400" b="1" dirty="0">
                <a:solidFill>
                  <a:schemeClr val="bg1"/>
                </a:solidFill>
                <a:latin typeface="Lato" panose="020F0502020204030203" pitchFamily="34" charset="0"/>
              </a:rPr>
              <a:t>Modul</a:t>
            </a:r>
          </a:p>
          <a:p>
            <a:pPr algn="ctr">
              <a:lnSpc>
                <a:spcPct val="120000"/>
              </a:lnSpc>
            </a:pPr>
            <a:r>
              <a:rPr lang="en-US" sz="14400" b="1" dirty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17600" b="1" dirty="0">
                <a:solidFill>
                  <a:schemeClr val="bg1"/>
                </a:solidFill>
                <a:latin typeface="Lato" panose="020F0502020204030203" pitchFamily="34" charset="0"/>
              </a:rPr>
              <a:t>MENUNDA KESENANGAN</a:t>
            </a:r>
          </a:p>
          <a:p>
            <a:pPr algn="ctr"/>
            <a:endParaRPr lang="en-US" b="1" dirty="0">
              <a:latin typeface="Gill Sans MT" panose="020B0502020104020203" pitchFamily="34" charset="0"/>
            </a:endParaRPr>
          </a:p>
          <a:p>
            <a:pPr algn="ctr"/>
            <a:endParaRPr lang="en-US" b="1" dirty="0">
              <a:latin typeface="Gill Sans MT" panose="020B0502020104020203" pitchFamily="34" charset="0"/>
            </a:endParaRPr>
          </a:p>
          <a:p>
            <a:pPr algn="ctr"/>
            <a:endParaRPr lang="en-US" b="1" dirty="0">
              <a:latin typeface="Gill Sans MT" panose="020B0502020104020203" pitchFamily="34" charset="0"/>
            </a:endParaRPr>
          </a:p>
          <a:p>
            <a:pPr algn="ctr"/>
            <a:br>
              <a:rPr lang="en-US" b="1" dirty="0">
                <a:latin typeface="Gill Sans MT" panose="020B0502020104020203" pitchFamily="34" charset="0"/>
              </a:rPr>
            </a:br>
            <a:r>
              <a:rPr lang="en-US" b="1" dirty="0">
                <a:latin typeface="Gill Sans MT" panose="020B0502020104020203" pitchFamily="34" charset="0"/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31860" y="6388100"/>
            <a:ext cx="358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Skills To Succeed Global Grant 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21EF86-3084-9FE0-1A4F-901C32ED5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628" y="907810"/>
            <a:ext cx="5042379" cy="5042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9B8602-95CF-8E9C-D54C-9705512491B0}"/>
              </a:ext>
            </a:extLst>
          </p:cNvPr>
          <p:cNvSpPr txBox="1"/>
          <p:nvPr/>
        </p:nvSpPr>
        <p:spPr>
          <a:xfrm>
            <a:off x="2903272" y="6395420"/>
            <a:ext cx="35909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/>
              <a:t>Pengantar</a:t>
            </a:r>
            <a:r>
              <a:rPr lang="en-US" sz="1050" i="1" dirty="0"/>
              <a:t>  – Social Emotional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80589C-31A1-FD10-468A-C585165C93FA}"/>
              </a:ext>
            </a:extLst>
          </p:cNvPr>
          <p:cNvSpPr txBox="1"/>
          <p:nvPr/>
        </p:nvSpPr>
        <p:spPr>
          <a:xfrm>
            <a:off x="6557979" y="6395421"/>
            <a:ext cx="26917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Skills To Succeed Global Grant 8</a:t>
            </a:r>
          </a:p>
        </p:txBody>
      </p:sp>
      <p:sp>
        <p:nvSpPr>
          <p:cNvPr id="5" name="Google Shape;552;p28">
            <a:extLst>
              <a:ext uri="{FF2B5EF4-FFF2-40B4-BE49-F238E27FC236}">
                <a16:creationId xmlns:a16="http://schemas.microsoft.com/office/drawing/2014/main" id="{9E50343B-112B-B990-CA6F-38B087A64EE7}"/>
              </a:ext>
            </a:extLst>
          </p:cNvPr>
          <p:cNvSpPr/>
          <p:nvPr/>
        </p:nvSpPr>
        <p:spPr>
          <a:xfrm>
            <a:off x="6901677" y="6647259"/>
            <a:ext cx="15252" cy="2865"/>
          </a:xfrm>
          <a:custGeom>
            <a:avLst/>
            <a:gdLst/>
            <a:ahLst/>
            <a:cxnLst/>
            <a:rect l="l" t="t" r="r" b="b"/>
            <a:pathLst>
              <a:path w="197" h="37" extrusionOk="0">
                <a:moveTo>
                  <a:pt x="113" y="0"/>
                </a:moveTo>
                <a:cubicBezTo>
                  <a:pt x="73" y="0"/>
                  <a:pt x="34" y="13"/>
                  <a:pt x="0" y="36"/>
                </a:cubicBezTo>
                <a:cubicBezTo>
                  <a:pt x="66" y="32"/>
                  <a:pt x="131" y="27"/>
                  <a:pt x="196" y="20"/>
                </a:cubicBezTo>
                <a:cubicBezTo>
                  <a:pt x="170" y="7"/>
                  <a:pt x="141" y="0"/>
                  <a:pt x="113" y="0"/>
                </a:cubicBezTo>
                <a:close/>
              </a:path>
            </a:pathLst>
          </a:custGeom>
          <a:solidFill>
            <a:srgbClr val="628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D2B714-6FCA-A7A1-1004-A6B9B5C881B1}"/>
              </a:ext>
            </a:extLst>
          </p:cNvPr>
          <p:cNvSpPr/>
          <p:nvPr/>
        </p:nvSpPr>
        <p:spPr>
          <a:xfrm>
            <a:off x="3811" y="6318015"/>
            <a:ext cx="12188189" cy="50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140007-552F-8A8F-2862-00C2FFA4B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95" y="6297888"/>
            <a:ext cx="2105403" cy="56582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BA0E6A-7538-249D-2EFF-8073EE39CBF1}"/>
              </a:ext>
            </a:extLst>
          </p:cNvPr>
          <p:cNvCxnSpPr/>
          <p:nvPr/>
        </p:nvCxnSpPr>
        <p:spPr>
          <a:xfrm>
            <a:off x="3718272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A73A343-DE87-45A5-C626-BDE7D3993360}"/>
              </a:ext>
            </a:extLst>
          </p:cNvPr>
          <p:cNvSpPr txBox="1"/>
          <p:nvPr/>
        </p:nvSpPr>
        <p:spPr>
          <a:xfrm>
            <a:off x="4355735" y="6441305"/>
            <a:ext cx="3190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Lato" panose="020F0502020204030203" pitchFamily="34" charset="0"/>
              </a:rPr>
              <a:t>Pengantar</a:t>
            </a:r>
            <a:r>
              <a:rPr lang="en-US" sz="1400" dirty="0">
                <a:latin typeface="Lato" panose="020F0502020204030203" pitchFamily="34" charset="0"/>
              </a:rPr>
              <a:t> – </a:t>
            </a:r>
            <a:r>
              <a:rPr lang="en-US" sz="1400" i="1" dirty="0">
                <a:latin typeface="Lato" panose="020F0502020204030203" pitchFamily="34" charset="0"/>
              </a:rPr>
              <a:t>Social Emotional Learning</a:t>
            </a:r>
            <a:endParaRPr lang="en-ID" sz="1400" i="1" dirty="0">
              <a:latin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3FB349-ECDA-8B25-6A74-4D74BDD5CE6A}"/>
              </a:ext>
            </a:extLst>
          </p:cNvPr>
          <p:cNvSpPr txBox="1"/>
          <p:nvPr/>
        </p:nvSpPr>
        <p:spPr>
          <a:xfrm>
            <a:off x="8573206" y="6428695"/>
            <a:ext cx="311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panose="020F0502020204030203" pitchFamily="34" charset="0"/>
              </a:rPr>
              <a:t>Skills To Succeed Global Grant 8</a:t>
            </a:r>
            <a:endParaRPr lang="en-ID" sz="1400" b="1" i="1" dirty="0">
              <a:latin typeface="Lato" panose="020F050202020403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4EF35E-380F-AD97-152F-7CB7EAD65C58}"/>
              </a:ext>
            </a:extLst>
          </p:cNvPr>
          <p:cNvCxnSpPr/>
          <p:nvPr/>
        </p:nvCxnSpPr>
        <p:spPr>
          <a:xfrm>
            <a:off x="8273867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D13BBE-76AA-ABD3-D0F3-A926D5E48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4" y="1270086"/>
            <a:ext cx="4753155" cy="47531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9BFE27-AB8A-113F-AC97-59194EE02519}"/>
              </a:ext>
            </a:extLst>
          </p:cNvPr>
          <p:cNvSpPr txBox="1"/>
          <p:nvPr/>
        </p:nvSpPr>
        <p:spPr>
          <a:xfrm>
            <a:off x="5120497" y="1569171"/>
            <a:ext cx="609456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b="1" dirty="0" err="1">
                <a:latin typeface="Lato" panose="020F0502020204030203" pitchFamily="34" charset="0"/>
              </a:rPr>
              <a:t>Contoh</a:t>
            </a:r>
            <a:r>
              <a:rPr lang="en-ID" sz="2400" b="1" dirty="0">
                <a:latin typeface="Lato" panose="020F0502020204030203" pitchFamily="34" charset="0"/>
              </a:rPr>
              <a:t>:</a:t>
            </a:r>
          </a:p>
          <a:p>
            <a:endParaRPr lang="en-ID" sz="2400" dirty="0">
              <a:latin typeface="Lato" panose="020F0502020204030203" pitchFamily="34" charset="0"/>
            </a:endParaRPr>
          </a:p>
          <a:p>
            <a:r>
              <a:rPr lang="en-ID" sz="2400" dirty="0" err="1">
                <a:latin typeface="Lato" panose="020F0502020204030203" pitchFamily="34" charset="0"/>
              </a:rPr>
              <a:t>Menunda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membuka</a:t>
            </a:r>
            <a:r>
              <a:rPr lang="en-ID" sz="2400" dirty="0">
                <a:latin typeface="Lato" panose="020F0502020204030203" pitchFamily="34" charset="0"/>
              </a:rPr>
              <a:t> media </a:t>
            </a:r>
            <a:r>
              <a:rPr lang="en-ID" sz="2400" dirty="0" err="1">
                <a:latin typeface="Lato" panose="020F0502020204030203" pitchFamily="34" charset="0"/>
              </a:rPr>
              <a:t>sosial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hingga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pekerjaan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rumah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selesai</a:t>
            </a:r>
            <a:r>
              <a:rPr lang="en-ID" sz="2400" dirty="0">
                <a:latin typeface="Lato" panose="020F0502020204030203" pitchFamily="34" charset="0"/>
              </a:rPr>
              <a:t>.</a:t>
            </a:r>
          </a:p>
          <a:p>
            <a:endParaRPr lang="en-ID" sz="2400" dirty="0">
              <a:latin typeface="Lato" panose="020F0502020204030203" pitchFamily="34" charset="0"/>
            </a:endParaRPr>
          </a:p>
          <a:p>
            <a:r>
              <a:rPr lang="en-ID" sz="2400" dirty="0" err="1">
                <a:latin typeface="Lato" panose="020F0502020204030203" pitchFamily="34" charset="0"/>
              </a:rPr>
              <a:t>Mengatur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waktu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khusus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untuk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hiburan</a:t>
            </a:r>
            <a:r>
              <a:rPr lang="en-ID" sz="2400" dirty="0">
                <a:latin typeface="Lato" panose="020F0502020204030203" pitchFamily="34" charset="0"/>
              </a:rPr>
              <a:t> online, </a:t>
            </a:r>
            <a:r>
              <a:rPr lang="en-ID" sz="2400" dirty="0" err="1">
                <a:latin typeface="Lato" panose="020F0502020204030203" pitchFamily="34" charset="0"/>
              </a:rPr>
              <a:t>seperti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hanya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satu</a:t>
            </a:r>
            <a:r>
              <a:rPr lang="en-ID" sz="2400" dirty="0">
                <a:latin typeface="Lato" panose="020F0502020204030203" pitchFamily="34" charset="0"/>
              </a:rPr>
              <a:t> jam </a:t>
            </a:r>
            <a:r>
              <a:rPr lang="en-ID" sz="2400" dirty="0" err="1">
                <a:latin typeface="Lato" panose="020F0502020204030203" pitchFamily="34" charset="0"/>
              </a:rPr>
              <a:t>setelah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semua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tugas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selesai</a:t>
            </a:r>
            <a:r>
              <a:rPr lang="en-ID" sz="2400" dirty="0">
                <a:latin typeface="Lato" panose="020F0502020204030203" pitchFamily="34" charset="0"/>
              </a:rPr>
              <a:t>.</a:t>
            </a:r>
          </a:p>
          <a:p>
            <a:endParaRPr lang="en-ID" sz="2400" dirty="0">
              <a:latin typeface="Lato" panose="020F0502020204030203" pitchFamily="34" charset="0"/>
            </a:endParaRPr>
          </a:p>
          <a:p>
            <a:r>
              <a:rPr lang="en-ID" sz="2400" dirty="0" err="1">
                <a:latin typeface="Lato" panose="020F0502020204030203" pitchFamily="34" charset="0"/>
              </a:rPr>
              <a:t>Memanfaatkan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fitur</a:t>
            </a:r>
            <a:r>
              <a:rPr lang="en-ID" sz="2400" dirty="0">
                <a:latin typeface="Lato" panose="020F0502020204030203" pitchFamily="34" charset="0"/>
              </a:rPr>
              <a:t> "focus mode" di gadget </a:t>
            </a:r>
            <a:r>
              <a:rPr lang="en-ID" sz="2400" dirty="0" err="1">
                <a:latin typeface="Lato" panose="020F0502020204030203" pitchFamily="34" charset="0"/>
              </a:rPr>
              <a:t>untuk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mengurangi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gangguan</a:t>
            </a:r>
            <a:r>
              <a:rPr lang="en-ID" sz="2400" dirty="0">
                <a:latin typeface="Lato" panose="020F0502020204030203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BA5C16-110D-7F27-2D3E-92748330DBE4}"/>
              </a:ext>
            </a:extLst>
          </p:cNvPr>
          <p:cNvSpPr txBox="1"/>
          <p:nvPr/>
        </p:nvSpPr>
        <p:spPr>
          <a:xfrm>
            <a:off x="8531860" y="6388100"/>
            <a:ext cx="358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Skills To Succeed Global Grant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F4970-B8C8-631F-D37B-BDEC2D40993E}"/>
              </a:ext>
            </a:extLst>
          </p:cNvPr>
          <p:cNvSpPr txBox="1"/>
          <p:nvPr/>
        </p:nvSpPr>
        <p:spPr>
          <a:xfrm>
            <a:off x="2903272" y="6395420"/>
            <a:ext cx="35909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/>
              <a:t>Pengantar</a:t>
            </a:r>
            <a:r>
              <a:rPr lang="en-US" sz="1050" i="1" dirty="0"/>
              <a:t>  – Social Emotional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E5A6F-C803-2536-1814-04512895841F}"/>
              </a:ext>
            </a:extLst>
          </p:cNvPr>
          <p:cNvSpPr txBox="1"/>
          <p:nvPr/>
        </p:nvSpPr>
        <p:spPr>
          <a:xfrm>
            <a:off x="6557979" y="6395421"/>
            <a:ext cx="26917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Skills To Succeed Global Grant 8</a:t>
            </a:r>
          </a:p>
        </p:txBody>
      </p:sp>
      <p:sp>
        <p:nvSpPr>
          <p:cNvPr id="5" name="Google Shape;552;p28">
            <a:extLst>
              <a:ext uri="{FF2B5EF4-FFF2-40B4-BE49-F238E27FC236}">
                <a16:creationId xmlns:a16="http://schemas.microsoft.com/office/drawing/2014/main" id="{73A4B921-F2CD-1B1D-8567-F341654EF16A}"/>
              </a:ext>
            </a:extLst>
          </p:cNvPr>
          <p:cNvSpPr/>
          <p:nvPr/>
        </p:nvSpPr>
        <p:spPr>
          <a:xfrm>
            <a:off x="6901677" y="6647259"/>
            <a:ext cx="15252" cy="2865"/>
          </a:xfrm>
          <a:custGeom>
            <a:avLst/>
            <a:gdLst/>
            <a:ahLst/>
            <a:cxnLst/>
            <a:rect l="l" t="t" r="r" b="b"/>
            <a:pathLst>
              <a:path w="197" h="37" extrusionOk="0">
                <a:moveTo>
                  <a:pt x="113" y="0"/>
                </a:moveTo>
                <a:cubicBezTo>
                  <a:pt x="73" y="0"/>
                  <a:pt x="34" y="13"/>
                  <a:pt x="0" y="36"/>
                </a:cubicBezTo>
                <a:cubicBezTo>
                  <a:pt x="66" y="32"/>
                  <a:pt x="131" y="27"/>
                  <a:pt x="196" y="20"/>
                </a:cubicBezTo>
                <a:cubicBezTo>
                  <a:pt x="170" y="7"/>
                  <a:pt x="141" y="0"/>
                  <a:pt x="113" y="0"/>
                </a:cubicBezTo>
                <a:close/>
              </a:path>
            </a:pathLst>
          </a:custGeom>
          <a:solidFill>
            <a:srgbClr val="628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0E5367-3A75-5527-0C78-7BD56E9CE8BC}"/>
              </a:ext>
            </a:extLst>
          </p:cNvPr>
          <p:cNvSpPr/>
          <p:nvPr/>
        </p:nvSpPr>
        <p:spPr>
          <a:xfrm>
            <a:off x="3811" y="6318015"/>
            <a:ext cx="12188189" cy="50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3DDC89-759E-CBAD-6C16-93AB9E633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95" y="6297888"/>
            <a:ext cx="2105403" cy="56582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35C9DE-3702-16AC-957E-35E17BE2A717}"/>
              </a:ext>
            </a:extLst>
          </p:cNvPr>
          <p:cNvCxnSpPr/>
          <p:nvPr/>
        </p:nvCxnSpPr>
        <p:spPr>
          <a:xfrm>
            <a:off x="3718272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E9E3AC-574C-1571-8601-6F5CE5C621C3}"/>
              </a:ext>
            </a:extLst>
          </p:cNvPr>
          <p:cNvSpPr txBox="1"/>
          <p:nvPr/>
        </p:nvSpPr>
        <p:spPr>
          <a:xfrm>
            <a:off x="4355735" y="6441305"/>
            <a:ext cx="3190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Lato" panose="020F0502020204030203" pitchFamily="34" charset="0"/>
              </a:rPr>
              <a:t>Pengantar</a:t>
            </a:r>
            <a:r>
              <a:rPr lang="en-US" sz="1400" dirty="0">
                <a:latin typeface="Lato" panose="020F0502020204030203" pitchFamily="34" charset="0"/>
              </a:rPr>
              <a:t> – </a:t>
            </a:r>
            <a:r>
              <a:rPr lang="en-US" sz="1400" i="1" dirty="0">
                <a:latin typeface="Lato" panose="020F0502020204030203" pitchFamily="34" charset="0"/>
              </a:rPr>
              <a:t>Social Emotional Learning</a:t>
            </a:r>
            <a:endParaRPr lang="en-ID" sz="1400" i="1" dirty="0">
              <a:latin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99FCEE-B9F7-3D1A-6349-E5F4327E0D79}"/>
              </a:ext>
            </a:extLst>
          </p:cNvPr>
          <p:cNvSpPr txBox="1"/>
          <p:nvPr/>
        </p:nvSpPr>
        <p:spPr>
          <a:xfrm>
            <a:off x="8573206" y="6428695"/>
            <a:ext cx="311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panose="020F0502020204030203" pitchFamily="34" charset="0"/>
              </a:rPr>
              <a:t>Skills To Succeed Global Grant 8</a:t>
            </a:r>
            <a:endParaRPr lang="en-ID" sz="1400" b="1" i="1" dirty="0">
              <a:latin typeface="Lato" panose="020F050202020403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E6F139-D0F7-D5C6-1B4B-7869969DE6AC}"/>
              </a:ext>
            </a:extLst>
          </p:cNvPr>
          <p:cNvCxnSpPr/>
          <p:nvPr/>
        </p:nvCxnSpPr>
        <p:spPr>
          <a:xfrm>
            <a:off x="8273867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128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35ADA870-9457-35D3-B5F4-D0AD28F25091}"/>
              </a:ext>
            </a:extLst>
          </p:cNvPr>
          <p:cNvSpPr/>
          <p:nvPr/>
        </p:nvSpPr>
        <p:spPr>
          <a:xfrm>
            <a:off x="10574155" y="405441"/>
            <a:ext cx="778208" cy="733451"/>
          </a:xfrm>
          <a:prstGeom prst="ellipse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P</a:t>
            </a:r>
            <a:endParaRPr lang="en-ID" sz="1400" b="1" dirty="0">
              <a:latin typeface="Lato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A0FA38-914F-8D35-BCFC-CCA10A2264BC}"/>
              </a:ext>
            </a:extLst>
          </p:cNvPr>
          <p:cNvSpPr txBox="1"/>
          <p:nvPr/>
        </p:nvSpPr>
        <p:spPr>
          <a:xfrm>
            <a:off x="8531860" y="6388100"/>
            <a:ext cx="358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Skills To Succeed Global Grant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9C3A7D-C4BA-892A-4E7E-585A2557CE57}"/>
              </a:ext>
            </a:extLst>
          </p:cNvPr>
          <p:cNvSpPr txBox="1"/>
          <p:nvPr/>
        </p:nvSpPr>
        <p:spPr>
          <a:xfrm>
            <a:off x="2903272" y="6395420"/>
            <a:ext cx="35909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/>
              <a:t>Pengantar</a:t>
            </a:r>
            <a:r>
              <a:rPr lang="en-US" sz="1050" i="1" dirty="0"/>
              <a:t>  – Social Emotional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3081D9-5C5F-CB4D-DD85-F692398B8929}"/>
              </a:ext>
            </a:extLst>
          </p:cNvPr>
          <p:cNvSpPr txBox="1"/>
          <p:nvPr/>
        </p:nvSpPr>
        <p:spPr>
          <a:xfrm>
            <a:off x="6557979" y="6395421"/>
            <a:ext cx="26917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Skills To Succeed Global Grant 8</a:t>
            </a:r>
          </a:p>
        </p:txBody>
      </p:sp>
      <p:sp>
        <p:nvSpPr>
          <p:cNvPr id="9" name="Google Shape;552;p28">
            <a:extLst>
              <a:ext uri="{FF2B5EF4-FFF2-40B4-BE49-F238E27FC236}">
                <a16:creationId xmlns:a16="http://schemas.microsoft.com/office/drawing/2014/main" id="{893E4A2E-F92A-B458-106E-D4F79411BDDD}"/>
              </a:ext>
            </a:extLst>
          </p:cNvPr>
          <p:cNvSpPr/>
          <p:nvPr/>
        </p:nvSpPr>
        <p:spPr>
          <a:xfrm>
            <a:off x="6901677" y="6647259"/>
            <a:ext cx="15252" cy="2865"/>
          </a:xfrm>
          <a:custGeom>
            <a:avLst/>
            <a:gdLst/>
            <a:ahLst/>
            <a:cxnLst/>
            <a:rect l="l" t="t" r="r" b="b"/>
            <a:pathLst>
              <a:path w="197" h="37" extrusionOk="0">
                <a:moveTo>
                  <a:pt x="113" y="0"/>
                </a:moveTo>
                <a:cubicBezTo>
                  <a:pt x="73" y="0"/>
                  <a:pt x="34" y="13"/>
                  <a:pt x="0" y="36"/>
                </a:cubicBezTo>
                <a:cubicBezTo>
                  <a:pt x="66" y="32"/>
                  <a:pt x="131" y="27"/>
                  <a:pt x="196" y="20"/>
                </a:cubicBezTo>
                <a:cubicBezTo>
                  <a:pt x="170" y="7"/>
                  <a:pt x="141" y="0"/>
                  <a:pt x="113" y="0"/>
                </a:cubicBezTo>
                <a:close/>
              </a:path>
            </a:pathLst>
          </a:custGeom>
          <a:solidFill>
            <a:srgbClr val="628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7F2BD1-9F0D-419B-846B-45F2B57DFCCE}"/>
              </a:ext>
            </a:extLst>
          </p:cNvPr>
          <p:cNvSpPr/>
          <p:nvPr/>
        </p:nvSpPr>
        <p:spPr>
          <a:xfrm>
            <a:off x="3811" y="6318015"/>
            <a:ext cx="12188189" cy="50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77EADD-2747-FAB0-42BF-3AF79FA35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95" y="6297888"/>
            <a:ext cx="2105403" cy="56582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CB51B7-FA72-2938-79E8-5123945773AC}"/>
              </a:ext>
            </a:extLst>
          </p:cNvPr>
          <p:cNvCxnSpPr/>
          <p:nvPr/>
        </p:nvCxnSpPr>
        <p:spPr>
          <a:xfrm>
            <a:off x="3718272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30F5C88-C0D6-8DF7-F3DD-4A4FDD2296CF}"/>
              </a:ext>
            </a:extLst>
          </p:cNvPr>
          <p:cNvSpPr txBox="1"/>
          <p:nvPr/>
        </p:nvSpPr>
        <p:spPr>
          <a:xfrm>
            <a:off x="4355735" y="6441305"/>
            <a:ext cx="3190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Lato" panose="020F0502020204030203" pitchFamily="34" charset="0"/>
              </a:rPr>
              <a:t>Pengantar</a:t>
            </a:r>
            <a:r>
              <a:rPr lang="en-US" sz="1400" dirty="0">
                <a:latin typeface="Lato" panose="020F0502020204030203" pitchFamily="34" charset="0"/>
              </a:rPr>
              <a:t> – </a:t>
            </a:r>
            <a:r>
              <a:rPr lang="en-US" sz="1400" i="1" dirty="0">
                <a:latin typeface="Lato" panose="020F0502020204030203" pitchFamily="34" charset="0"/>
              </a:rPr>
              <a:t>Social Emotional Learning</a:t>
            </a:r>
            <a:endParaRPr lang="en-ID" sz="1400" i="1" dirty="0">
              <a:latin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EA8A25-83A0-FB04-A809-C7AD625C3400}"/>
              </a:ext>
            </a:extLst>
          </p:cNvPr>
          <p:cNvSpPr txBox="1"/>
          <p:nvPr/>
        </p:nvSpPr>
        <p:spPr>
          <a:xfrm>
            <a:off x="8573206" y="6428695"/>
            <a:ext cx="311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panose="020F0502020204030203" pitchFamily="34" charset="0"/>
              </a:rPr>
              <a:t>Skills To Succeed Global Grant 8</a:t>
            </a:r>
            <a:endParaRPr lang="en-ID" sz="1400" b="1" i="1" dirty="0">
              <a:latin typeface="Lato" panose="020F050202020403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B34065-0F3D-EDC5-3C80-22123A83E3C7}"/>
              </a:ext>
            </a:extLst>
          </p:cNvPr>
          <p:cNvCxnSpPr/>
          <p:nvPr/>
        </p:nvCxnSpPr>
        <p:spPr>
          <a:xfrm>
            <a:off x="8273867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7EF2C8F-1D6A-C2BB-E63D-3D9E8DE68806}"/>
              </a:ext>
            </a:extLst>
          </p:cNvPr>
          <p:cNvSpPr txBox="1"/>
          <p:nvPr/>
        </p:nvSpPr>
        <p:spPr>
          <a:xfrm>
            <a:off x="7988060" y="587649"/>
            <a:ext cx="2648310" cy="37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Lato" panose="020F0502020204030203" pitchFamily="34" charset="0"/>
              </a:rPr>
              <a:t>Praktek</a:t>
            </a:r>
            <a:r>
              <a:rPr lang="en-US" b="1" dirty="0">
                <a:latin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</a:rPr>
              <a:t>Pembelajaran</a:t>
            </a:r>
            <a:endParaRPr lang="en-ID" b="1" dirty="0">
              <a:latin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D11C15-0FC9-1D76-675D-1D7B82831727}"/>
              </a:ext>
            </a:extLst>
          </p:cNvPr>
          <p:cNvSpPr txBox="1"/>
          <p:nvPr/>
        </p:nvSpPr>
        <p:spPr>
          <a:xfrm>
            <a:off x="2431601" y="1173165"/>
            <a:ext cx="7039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Lato" panose="020F0502020204030203" pitchFamily="34" charset="0"/>
              </a:rPr>
              <a:t>YUK, BUAT KONTEN “MENUNDA KESENANGAN”</a:t>
            </a:r>
            <a:endParaRPr lang="en-ID" sz="4000" b="1" dirty="0">
              <a:latin typeface="Lato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B20FA-231D-7FD8-2997-6B331465FD85}"/>
              </a:ext>
            </a:extLst>
          </p:cNvPr>
          <p:cNvSpPr txBox="1"/>
          <p:nvPr/>
        </p:nvSpPr>
        <p:spPr>
          <a:xfrm>
            <a:off x="2027757" y="2797530"/>
            <a:ext cx="84107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latin typeface="Lato" panose="020F0502020204030203" pitchFamily="34" charset="0"/>
              </a:rPr>
              <a:t>Buatlah</a:t>
            </a:r>
            <a:r>
              <a:rPr lang="en-ID" sz="2400" dirty="0">
                <a:latin typeface="Lato" panose="020F0502020204030203" pitchFamily="34" charset="0"/>
              </a:rPr>
              <a:t> video, tulisan, </a:t>
            </a:r>
            <a:r>
              <a:rPr lang="en-ID" sz="2400" dirty="0" err="1">
                <a:latin typeface="Lato" panose="020F0502020204030203" pitchFamily="34" charset="0"/>
              </a:rPr>
              <a:t>atau</a:t>
            </a:r>
            <a:r>
              <a:rPr lang="en-ID" sz="2400" dirty="0">
                <a:latin typeface="Lato" panose="020F0502020204030203" pitchFamily="34" charset="0"/>
              </a:rPr>
              <a:t> poster </a:t>
            </a:r>
            <a:r>
              <a:rPr lang="en-ID" sz="2400" dirty="0" err="1">
                <a:latin typeface="Lato" panose="020F0502020204030203" pitchFamily="34" charset="0"/>
              </a:rPr>
              <a:t>tentang</a:t>
            </a:r>
            <a:r>
              <a:rPr lang="en-ID" sz="2400" dirty="0">
                <a:latin typeface="Lato" panose="020F0502020204030203" pitchFamily="34" charset="0"/>
              </a:rPr>
              <a:t> tips/</a:t>
            </a:r>
            <a:r>
              <a:rPr lang="en-ID" sz="2400" dirty="0" err="1">
                <a:latin typeface="Lato" panose="020F0502020204030203" pitchFamily="34" charset="0"/>
              </a:rPr>
              <a:t>trik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cara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mudah</a:t>
            </a:r>
            <a:r>
              <a:rPr lang="en-ID" sz="2400" dirty="0">
                <a:latin typeface="Lato" panose="020F0502020204030203" pitchFamily="34" charset="0"/>
              </a:rPr>
              <a:t> dan </a:t>
            </a:r>
            <a:r>
              <a:rPr lang="en-ID" sz="2400" dirty="0" err="1">
                <a:latin typeface="Lato" panose="020F0502020204030203" pitchFamily="34" charset="0"/>
              </a:rPr>
              <a:t>kekinian</a:t>
            </a:r>
            <a:r>
              <a:rPr lang="en-ID" sz="2400" dirty="0">
                <a:latin typeface="Lato" panose="020F0502020204030203" pitchFamily="34" charset="0"/>
              </a:rPr>
              <a:t> buat </a:t>
            </a:r>
            <a:r>
              <a:rPr lang="en-ID" sz="2400" dirty="0" err="1">
                <a:latin typeface="Lato" panose="020F0502020204030203" pitchFamily="34" charset="0"/>
              </a:rPr>
              <a:t>menunda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kesenangan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sesaat</a:t>
            </a:r>
            <a:r>
              <a:rPr lang="en-ID" sz="2400" dirty="0">
                <a:latin typeface="Lato" panose="020F0502020204030203" pitchFamily="34" charset="0"/>
              </a:rPr>
              <a:t>. </a:t>
            </a:r>
          </a:p>
          <a:p>
            <a:endParaRPr lang="en-ID" sz="2400" dirty="0">
              <a:latin typeface="Lato" panose="020F0502020204030203" pitchFamily="34" charset="0"/>
            </a:endParaRPr>
          </a:p>
          <a:p>
            <a:r>
              <a:rPr lang="en-ID" sz="2400" dirty="0" err="1">
                <a:latin typeface="Lato" panose="020F0502020204030203" pitchFamily="34" charset="0"/>
              </a:rPr>
              <a:t>Tujuannya</a:t>
            </a:r>
            <a:r>
              <a:rPr lang="en-ID" sz="2400" dirty="0">
                <a:latin typeface="Lato" panose="020F0502020204030203" pitchFamily="34" charset="0"/>
              </a:rPr>
              <a:t>, </a:t>
            </a:r>
            <a:r>
              <a:rPr lang="en-ID" sz="2400" dirty="0" err="1">
                <a:latin typeface="Lato" panose="020F0502020204030203" pitchFamily="34" charset="0"/>
              </a:rPr>
              <a:t>biar</a:t>
            </a:r>
            <a:r>
              <a:rPr lang="en-ID" sz="2400" dirty="0">
                <a:latin typeface="Lato" panose="020F0502020204030203" pitchFamily="34" charset="0"/>
              </a:rPr>
              <a:t> orang lain </a:t>
            </a:r>
            <a:r>
              <a:rPr lang="en-ID" sz="2400" dirty="0" err="1">
                <a:latin typeface="Lato" panose="020F0502020204030203" pitchFamily="34" charset="0"/>
              </a:rPr>
              <a:t>tertarik</a:t>
            </a:r>
            <a:r>
              <a:rPr lang="en-ID" sz="2400" dirty="0">
                <a:latin typeface="Lato" panose="020F0502020204030203" pitchFamily="34" charset="0"/>
              </a:rPr>
              <a:t> dan </a:t>
            </a:r>
            <a:r>
              <a:rPr lang="en-ID" sz="2400" dirty="0" err="1">
                <a:latin typeface="Lato" panose="020F0502020204030203" pitchFamily="34" charset="0"/>
              </a:rPr>
              <a:t>mau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mencoba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menunda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kesenangan</a:t>
            </a:r>
            <a:r>
              <a:rPr lang="en-ID" sz="2400" dirty="0">
                <a:latin typeface="Lato" panose="020F0502020204030203" pitchFamily="34" charset="0"/>
              </a:rPr>
              <a:t> demi </a:t>
            </a:r>
            <a:r>
              <a:rPr lang="en-ID" sz="2400" dirty="0" err="1">
                <a:latin typeface="Lato" panose="020F0502020204030203" pitchFamily="34" charset="0"/>
              </a:rPr>
              <a:t>hal-hal</a:t>
            </a:r>
            <a:r>
              <a:rPr lang="en-ID" sz="2400" dirty="0">
                <a:latin typeface="Lato" panose="020F0502020204030203" pitchFamily="34" charset="0"/>
              </a:rPr>
              <a:t> yang </a:t>
            </a:r>
            <a:r>
              <a:rPr lang="en-ID" sz="2400" dirty="0" err="1">
                <a:latin typeface="Lato" panose="020F0502020204030203" pitchFamily="34" charset="0"/>
              </a:rPr>
              <a:t>lebih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penting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untuk</a:t>
            </a:r>
            <a:r>
              <a:rPr lang="en-ID" sz="2400" dirty="0">
                <a:latin typeface="Lato" panose="020F0502020204030203" pitchFamily="34" charset="0"/>
              </a:rPr>
              <a:t> masa </a:t>
            </a:r>
            <a:r>
              <a:rPr lang="en-ID" sz="2400" dirty="0" err="1">
                <a:latin typeface="Lato" panose="020F0502020204030203" pitchFamily="34" charset="0"/>
              </a:rPr>
              <a:t>depan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mereka</a:t>
            </a:r>
            <a:endParaRPr lang="en-ID" sz="2400" dirty="0">
              <a:latin typeface="Lato" panose="020F0502020204030203" pitchFamily="34" charset="0"/>
            </a:endParaRPr>
          </a:p>
          <a:p>
            <a:endParaRPr lang="en-ID" sz="2400" dirty="0">
              <a:latin typeface="Lato" panose="020F0502020204030203" pitchFamily="34" charset="0"/>
            </a:endParaRPr>
          </a:p>
          <a:p>
            <a:r>
              <a:rPr lang="en-ID" sz="2400" dirty="0" err="1">
                <a:latin typeface="Lato" panose="020F0502020204030203" pitchFamily="34" charset="0"/>
              </a:rPr>
              <a:t>Setelah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selesai</a:t>
            </a:r>
            <a:r>
              <a:rPr lang="en-ID" sz="2400" dirty="0">
                <a:latin typeface="Lato" panose="020F0502020204030203" pitchFamily="34" charset="0"/>
              </a:rPr>
              <a:t> upload </a:t>
            </a:r>
            <a:r>
              <a:rPr lang="en-ID" sz="2400" dirty="0" err="1">
                <a:latin typeface="Lato" panose="020F0502020204030203" pitchFamily="34" charset="0"/>
              </a:rPr>
              <a:t>tugasmu</a:t>
            </a:r>
            <a:r>
              <a:rPr lang="en-ID" sz="2400" dirty="0">
                <a:latin typeface="Lato" panose="020F0502020204030203" pitchFamily="34" charset="0"/>
              </a:rPr>
              <a:t> di LMS </a:t>
            </a:r>
            <a:r>
              <a:rPr lang="en-ID" sz="2400" dirty="0" err="1">
                <a:latin typeface="Lato" panose="020F0502020204030203" pitchFamily="34" charset="0"/>
              </a:rPr>
              <a:t>yaaaaaa</a:t>
            </a:r>
            <a:endParaRPr lang="en-ID" sz="24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885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73FE9-68B3-BD4E-6ACA-52A9250F0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6BA808-5D70-C9D9-C5DB-D4229E39B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359" y="1138892"/>
            <a:ext cx="4171328" cy="4171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ACFE9D-FD7D-9D66-728E-7C916C7440BF}"/>
              </a:ext>
            </a:extLst>
          </p:cNvPr>
          <p:cNvSpPr txBox="1"/>
          <p:nvPr/>
        </p:nvSpPr>
        <p:spPr>
          <a:xfrm>
            <a:off x="3025845" y="5405111"/>
            <a:ext cx="5883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b="1" dirty="0">
                <a:latin typeface="Lato" panose="020F0502020204030203" pitchFamily="34" charset="0"/>
              </a:rPr>
              <a:t>https//:lms.savethechildren.or.id/courses/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000DB7B-180F-349A-8EC9-E1A947D02AFA}"/>
              </a:ext>
            </a:extLst>
          </p:cNvPr>
          <p:cNvSpPr/>
          <p:nvPr/>
        </p:nvSpPr>
        <p:spPr>
          <a:xfrm>
            <a:off x="10574155" y="405441"/>
            <a:ext cx="778208" cy="733451"/>
          </a:xfrm>
          <a:prstGeom prst="ellipse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U</a:t>
            </a:r>
            <a:endParaRPr lang="en-ID" sz="1400" b="1" dirty="0">
              <a:latin typeface="Lato" panose="020F050202020403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9EAC228-E085-F377-A76A-6999F4122DEF}"/>
              </a:ext>
            </a:extLst>
          </p:cNvPr>
          <p:cNvSpPr/>
          <p:nvPr/>
        </p:nvSpPr>
        <p:spPr>
          <a:xfrm>
            <a:off x="10600033" y="1291087"/>
            <a:ext cx="778208" cy="733451"/>
          </a:xfrm>
          <a:prstGeom prst="ellipse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R</a:t>
            </a:r>
            <a:endParaRPr lang="en-ID" sz="1400" b="1" dirty="0">
              <a:latin typeface="Lato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2EC643-3FE0-5E17-0E61-7FC8EF090B16}"/>
              </a:ext>
            </a:extLst>
          </p:cNvPr>
          <p:cNvSpPr txBox="1"/>
          <p:nvPr/>
        </p:nvSpPr>
        <p:spPr>
          <a:xfrm>
            <a:off x="8531860" y="6388100"/>
            <a:ext cx="358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Skills To Succeed Global Grant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9038C4-BFF8-6DDC-FAE0-C070385E3ED7}"/>
              </a:ext>
            </a:extLst>
          </p:cNvPr>
          <p:cNvSpPr txBox="1"/>
          <p:nvPr/>
        </p:nvSpPr>
        <p:spPr>
          <a:xfrm>
            <a:off x="2903272" y="6395420"/>
            <a:ext cx="35909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/>
              <a:t>Pengantar</a:t>
            </a:r>
            <a:r>
              <a:rPr lang="en-US" sz="1050" i="1" dirty="0"/>
              <a:t>  – Social Emotional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E86BD4-80F2-ABE0-4B6B-B808E8FA3BCD}"/>
              </a:ext>
            </a:extLst>
          </p:cNvPr>
          <p:cNvSpPr txBox="1"/>
          <p:nvPr/>
        </p:nvSpPr>
        <p:spPr>
          <a:xfrm>
            <a:off x="6557979" y="6395421"/>
            <a:ext cx="26917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Skills To Succeed Global Grant 8</a:t>
            </a:r>
          </a:p>
        </p:txBody>
      </p:sp>
      <p:sp>
        <p:nvSpPr>
          <p:cNvPr id="9" name="Google Shape;552;p28">
            <a:extLst>
              <a:ext uri="{FF2B5EF4-FFF2-40B4-BE49-F238E27FC236}">
                <a16:creationId xmlns:a16="http://schemas.microsoft.com/office/drawing/2014/main" id="{717EDD3C-5F21-F4CA-BDD7-1E625D3EF4B9}"/>
              </a:ext>
            </a:extLst>
          </p:cNvPr>
          <p:cNvSpPr/>
          <p:nvPr/>
        </p:nvSpPr>
        <p:spPr>
          <a:xfrm>
            <a:off x="6901677" y="6647259"/>
            <a:ext cx="15252" cy="2865"/>
          </a:xfrm>
          <a:custGeom>
            <a:avLst/>
            <a:gdLst/>
            <a:ahLst/>
            <a:cxnLst/>
            <a:rect l="l" t="t" r="r" b="b"/>
            <a:pathLst>
              <a:path w="197" h="37" extrusionOk="0">
                <a:moveTo>
                  <a:pt x="113" y="0"/>
                </a:moveTo>
                <a:cubicBezTo>
                  <a:pt x="73" y="0"/>
                  <a:pt x="34" y="13"/>
                  <a:pt x="0" y="36"/>
                </a:cubicBezTo>
                <a:cubicBezTo>
                  <a:pt x="66" y="32"/>
                  <a:pt x="131" y="27"/>
                  <a:pt x="196" y="20"/>
                </a:cubicBezTo>
                <a:cubicBezTo>
                  <a:pt x="170" y="7"/>
                  <a:pt x="141" y="0"/>
                  <a:pt x="113" y="0"/>
                </a:cubicBezTo>
                <a:close/>
              </a:path>
            </a:pathLst>
          </a:custGeom>
          <a:solidFill>
            <a:srgbClr val="628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344B52-96C0-A0A5-3EBF-58FF69AB3A1C}"/>
              </a:ext>
            </a:extLst>
          </p:cNvPr>
          <p:cNvSpPr/>
          <p:nvPr/>
        </p:nvSpPr>
        <p:spPr>
          <a:xfrm>
            <a:off x="3811" y="6318015"/>
            <a:ext cx="12188189" cy="50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34C931-BEE9-7649-400A-9CD21C1E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95" y="6297888"/>
            <a:ext cx="2105403" cy="56582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B20896-D93D-092A-C835-F7B83E9FD262}"/>
              </a:ext>
            </a:extLst>
          </p:cNvPr>
          <p:cNvCxnSpPr/>
          <p:nvPr/>
        </p:nvCxnSpPr>
        <p:spPr>
          <a:xfrm>
            <a:off x="3718272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E6071C1-6ECC-0445-5B54-EA042FF0285A}"/>
              </a:ext>
            </a:extLst>
          </p:cNvPr>
          <p:cNvSpPr txBox="1"/>
          <p:nvPr/>
        </p:nvSpPr>
        <p:spPr>
          <a:xfrm>
            <a:off x="4355735" y="6441305"/>
            <a:ext cx="3190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Lato" panose="020F0502020204030203" pitchFamily="34" charset="0"/>
              </a:rPr>
              <a:t>Pengantar</a:t>
            </a:r>
            <a:r>
              <a:rPr lang="en-US" sz="1400" dirty="0">
                <a:latin typeface="Lato" panose="020F0502020204030203" pitchFamily="34" charset="0"/>
              </a:rPr>
              <a:t> – </a:t>
            </a:r>
            <a:r>
              <a:rPr lang="en-US" sz="1400" i="1" dirty="0">
                <a:latin typeface="Lato" panose="020F0502020204030203" pitchFamily="34" charset="0"/>
              </a:rPr>
              <a:t>Social Emotional Learning</a:t>
            </a:r>
            <a:endParaRPr lang="en-ID" sz="1400" i="1" dirty="0">
              <a:latin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56B007-1A35-C7BF-EFAA-03E84EDCE0C5}"/>
              </a:ext>
            </a:extLst>
          </p:cNvPr>
          <p:cNvSpPr txBox="1"/>
          <p:nvPr/>
        </p:nvSpPr>
        <p:spPr>
          <a:xfrm>
            <a:off x="8573206" y="6428695"/>
            <a:ext cx="311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panose="020F0502020204030203" pitchFamily="34" charset="0"/>
              </a:rPr>
              <a:t>Skills To Succeed Global Grant 8</a:t>
            </a:r>
            <a:endParaRPr lang="en-ID" sz="1400" b="1" i="1" dirty="0">
              <a:latin typeface="Lato" panose="020F050202020403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AECF95-B889-38D8-6984-69C38429AD58}"/>
              </a:ext>
            </a:extLst>
          </p:cNvPr>
          <p:cNvCxnSpPr/>
          <p:nvPr/>
        </p:nvCxnSpPr>
        <p:spPr>
          <a:xfrm>
            <a:off x="8273867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484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AA65FD-CD99-1D4B-3736-9FEDECE1AD2A}"/>
              </a:ext>
            </a:extLst>
          </p:cNvPr>
          <p:cNvSpPr txBox="1"/>
          <p:nvPr/>
        </p:nvSpPr>
        <p:spPr>
          <a:xfrm>
            <a:off x="8531860" y="6388100"/>
            <a:ext cx="358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Skills To Succeed Global Grant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7036AF-5694-DC53-EF11-422B1293A19C}"/>
              </a:ext>
            </a:extLst>
          </p:cNvPr>
          <p:cNvSpPr txBox="1"/>
          <p:nvPr/>
        </p:nvSpPr>
        <p:spPr>
          <a:xfrm>
            <a:off x="2903272" y="6395420"/>
            <a:ext cx="35909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/>
              <a:t>Pengantar</a:t>
            </a:r>
            <a:r>
              <a:rPr lang="en-US" sz="1050" i="1" dirty="0"/>
              <a:t>  – Social Emotional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AB178-8C63-5DA8-4C18-13D05D9234CC}"/>
              </a:ext>
            </a:extLst>
          </p:cNvPr>
          <p:cNvSpPr txBox="1"/>
          <p:nvPr/>
        </p:nvSpPr>
        <p:spPr>
          <a:xfrm>
            <a:off x="6557979" y="6395421"/>
            <a:ext cx="26917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Skills To Succeed Global Grant 8</a:t>
            </a:r>
          </a:p>
        </p:txBody>
      </p:sp>
      <p:sp>
        <p:nvSpPr>
          <p:cNvPr id="10" name="Google Shape;552;p28">
            <a:extLst>
              <a:ext uri="{FF2B5EF4-FFF2-40B4-BE49-F238E27FC236}">
                <a16:creationId xmlns:a16="http://schemas.microsoft.com/office/drawing/2014/main" id="{9E5935F1-BADF-75A2-4088-C543F0D312C4}"/>
              </a:ext>
            </a:extLst>
          </p:cNvPr>
          <p:cNvSpPr/>
          <p:nvPr/>
        </p:nvSpPr>
        <p:spPr>
          <a:xfrm>
            <a:off x="6901677" y="6647259"/>
            <a:ext cx="15252" cy="2865"/>
          </a:xfrm>
          <a:custGeom>
            <a:avLst/>
            <a:gdLst/>
            <a:ahLst/>
            <a:cxnLst/>
            <a:rect l="l" t="t" r="r" b="b"/>
            <a:pathLst>
              <a:path w="197" h="37" extrusionOk="0">
                <a:moveTo>
                  <a:pt x="113" y="0"/>
                </a:moveTo>
                <a:cubicBezTo>
                  <a:pt x="73" y="0"/>
                  <a:pt x="34" y="13"/>
                  <a:pt x="0" y="36"/>
                </a:cubicBezTo>
                <a:cubicBezTo>
                  <a:pt x="66" y="32"/>
                  <a:pt x="131" y="27"/>
                  <a:pt x="196" y="20"/>
                </a:cubicBezTo>
                <a:cubicBezTo>
                  <a:pt x="170" y="7"/>
                  <a:pt x="141" y="0"/>
                  <a:pt x="113" y="0"/>
                </a:cubicBezTo>
                <a:close/>
              </a:path>
            </a:pathLst>
          </a:custGeom>
          <a:solidFill>
            <a:srgbClr val="628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A51100-071D-96FE-1763-4A511F11220C}"/>
              </a:ext>
            </a:extLst>
          </p:cNvPr>
          <p:cNvSpPr/>
          <p:nvPr/>
        </p:nvSpPr>
        <p:spPr>
          <a:xfrm>
            <a:off x="3811" y="6318015"/>
            <a:ext cx="12188189" cy="50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970A11-E3DB-E499-1835-882C5CAE7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95" y="6297888"/>
            <a:ext cx="2105403" cy="5658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DDDC6A-5895-CED7-B886-5292BF457987}"/>
              </a:ext>
            </a:extLst>
          </p:cNvPr>
          <p:cNvCxnSpPr/>
          <p:nvPr/>
        </p:nvCxnSpPr>
        <p:spPr>
          <a:xfrm>
            <a:off x="3718272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6B40737-6D3F-1694-6278-937997EB0D50}"/>
              </a:ext>
            </a:extLst>
          </p:cNvPr>
          <p:cNvSpPr txBox="1"/>
          <p:nvPr/>
        </p:nvSpPr>
        <p:spPr>
          <a:xfrm>
            <a:off x="4355735" y="6441305"/>
            <a:ext cx="3190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Lato" panose="020F0502020204030203" pitchFamily="34" charset="0"/>
              </a:rPr>
              <a:t>Pengantar</a:t>
            </a:r>
            <a:r>
              <a:rPr lang="en-US" sz="1400" dirty="0">
                <a:latin typeface="Lato" panose="020F0502020204030203" pitchFamily="34" charset="0"/>
              </a:rPr>
              <a:t> – </a:t>
            </a:r>
            <a:r>
              <a:rPr lang="en-US" sz="1400" i="1" dirty="0">
                <a:latin typeface="Lato" panose="020F0502020204030203" pitchFamily="34" charset="0"/>
              </a:rPr>
              <a:t>Social Emotional Learning</a:t>
            </a:r>
            <a:endParaRPr lang="en-ID" sz="1400" i="1" dirty="0">
              <a:latin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34ADA7-E6BB-6C88-4975-F8E5802D642F}"/>
              </a:ext>
            </a:extLst>
          </p:cNvPr>
          <p:cNvSpPr txBox="1"/>
          <p:nvPr/>
        </p:nvSpPr>
        <p:spPr>
          <a:xfrm>
            <a:off x="8573206" y="6428695"/>
            <a:ext cx="311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panose="020F0502020204030203" pitchFamily="34" charset="0"/>
              </a:rPr>
              <a:t>Skills To Succeed Global Grant 8</a:t>
            </a:r>
            <a:endParaRPr lang="en-ID" sz="1400" b="1" i="1" dirty="0">
              <a:latin typeface="Lato" panose="020F0502020204030203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A6E36A-877B-5B9D-A4EF-AC7CA85C99AF}"/>
              </a:ext>
            </a:extLst>
          </p:cNvPr>
          <p:cNvCxnSpPr/>
          <p:nvPr/>
        </p:nvCxnSpPr>
        <p:spPr>
          <a:xfrm>
            <a:off x="8273867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16">
            <a:extLst>
              <a:ext uri="{FF2B5EF4-FFF2-40B4-BE49-F238E27FC236}">
                <a16:creationId xmlns:a16="http://schemas.microsoft.com/office/drawing/2014/main" id="{CF8EC35C-52EA-AB2F-9A45-2EA32E516D93}"/>
              </a:ext>
            </a:extLst>
          </p:cNvPr>
          <p:cNvSpPr txBox="1"/>
          <p:nvPr/>
        </p:nvSpPr>
        <p:spPr>
          <a:xfrm>
            <a:off x="1690496" y="1234708"/>
            <a:ext cx="53250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>
              <a:spcAft>
                <a:spcPts val="1950"/>
              </a:spcAft>
              <a:buNone/>
            </a:pPr>
            <a:r>
              <a:rPr lang="en-ID" sz="3000" b="1" i="0" dirty="0">
                <a:solidFill>
                  <a:srgbClr val="FF0000"/>
                </a:solidFill>
                <a:effectLst/>
                <a:latin typeface="Lato" panose="020F0502020204030203" pitchFamily="34" charset="0"/>
              </a:rPr>
              <a:t>TUJUAN PEMBELAJARAN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47160C-BFBF-C375-EB46-C8C2019F174B}"/>
              </a:ext>
            </a:extLst>
          </p:cNvPr>
          <p:cNvSpPr txBox="1"/>
          <p:nvPr/>
        </p:nvSpPr>
        <p:spPr>
          <a:xfrm>
            <a:off x="1783141" y="2222746"/>
            <a:ext cx="8860247" cy="2195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950"/>
              </a:spcAft>
              <a:buNone/>
            </a:pP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Setelah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mempelajari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materi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ini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diharapkan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peserta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: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Memahami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apa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yang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dimaksud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dengan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Menunda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Kesenangan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Sesaat</a:t>
            </a:r>
            <a:endParaRPr lang="en-ID" sz="2400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Memiliki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langkah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pembiasaan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baik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Menunda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Kesenangan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Sesaat</a:t>
            </a:r>
            <a:endParaRPr lang="en-ID" sz="2400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286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58B96-7F5B-AABE-DCE9-D5E1CE92C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F9569-A501-1EB1-A2A8-5D0BC220E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359" y="1138892"/>
            <a:ext cx="4171328" cy="4171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AC8DA0-347E-EDB1-65DF-9C1DEFFB1CD3}"/>
              </a:ext>
            </a:extLst>
          </p:cNvPr>
          <p:cNvSpPr txBox="1"/>
          <p:nvPr/>
        </p:nvSpPr>
        <p:spPr>
          <a:xfrm>
            <a:off x="3025845" y="5405111"/>
            <a:ext cx="5883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b="1" dirty="0">
                <a:latin typeface="Lato" panose="020F0502020204030203" pitchFamily="34" charset="0"/>
              </a:rPr>
              <a:t>https//:lms.savethechildren.or.id/courses/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6F74CE2-CBC5-8D8E-3379-8C57D861C876}"/>
              </a:ext>
            </a:extLst>
          </p:cNvPr>
          <p:cNvSpPr/>
          <p:nvPr/>
        </p:nvSpPr>
        <p:spPr>
          <a:xfrm>
            <a:off x="10574155" y="405441"/>
            <a:ext cx="778208" cy="733451"/>
          </a:xfrm>
          <a:prstGeom prst="ellipse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D</a:t>
            </a:r>
            <a:endParaRPr lang="en-ID" sz="1400" b="1" dirty="0">
              <a:latin typeface="Lato" panose="020F050202020403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CF2A54-5CC9-66F2-6011-E886DBAFA7B8}"/>
              </a:ext>
            </a:extLst>
          </p:cNvPr>
          <p:cNvSpPr/>
          <p:nvPr/>
        </p:nvSpPr>
        <p:spPr>
          <a:xfrm>
            <a:off x="10600033" y="1291087"/>
            <a:ext cx="778208" cy="733451"/>
          </a:xfrm>
          <a:prstGeom prst="ellipse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A</a:t>
            </a:r>
            <a:endParaRPr lang="en-ID" sz="1400" b="1" dirty="0">
              <a:latin typeface="Lato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25298F-7C18-31D3-8985-914903BE00D1}"/>
              </a:ext>
            </a:extLst>
          </p:cNvPr>
          <p:cNvSpPr txBox="1"/>
          <p:nvPr/>
        </p:nvSpPr>
        <p:spPr>
          <a:xfrm>
            <a:off x="8531860" y="6388100"/>
            <a:ext cx="358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Skills To Succeed Global Grant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500B1B-CFE1-BEBC-2B18-51D77F404B4B}"/>
              </a:ext>
            </a:extLst>
          </p:cNvPr>
          <p:cNvSpPr txBox="1"/>
          <p:nvPr/>
        </p:nvSpPr>
        <p:spPr>
          <a:xfrm>
            <a:off x="2903272" y="6395420"/>
            <a:ext cx="35909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/>
              <a:t>Pengantar</a:t>
            </a:r>
            <a:r>
              <a:rPr lang="en-US" sz="1050" i="1" dirty="0"/>
              <a:t>  – Social Emotional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D7D96B-3045-19B3-B6D5-5465C8D2A9B0}"/>
              </a:ext>
            </a:extLst>
          </p:cNvPr>
          <p:cNvSpPr txBox="1"/>
          <p:nvPr/>
        </p:nvSpPr>
        <p:spPr>
          <a:xfrm>
            <a:off x="6557979" y="6395421"/>
            <a:ext cx="26917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Skills To Succeed Global Grant 8</a:t>
            </a:r>
          </a:p>
        </p:txBody>
      </p:sp>
      <p:sp>
        <p:nvSpPr>
          <p:cNvPr id="10" name="Google Shape;552;p28">
            <a:extLst>
              <a:ext uri="{FF2B5EF4-FFF2-40B4-BE49-F238E27FC236}">
                <a16:creationId xmlns:a16="http://schemas.microsoft.com/office/drawing/2014/main" id="{1F4D2238-BD1F-06D7-A219-B4265DA6C7BE}"/>
              </a:ext>
            </a:extLst>
          </p:cNvPr>
          <p:cNvSpPr/>
          <p:nvPr/>
        </p:nvSpPr>
        <p:spPr>
          <a:xfrm>
            <a:off x="6901677" y="6647259"/>
            <a:ext cx="15252" cy="2865"/>
          </a:xfrm>
          <a:custGeom>
            <a:avLst/>
            <a:gdLst/>
            <a:ahLst/>
            <a:cxnLst/>
            <a:rect l="l" t="t" r="r" b="b"/>
            <a:pathLst>
              <a:path w="197" h="37" extrusionOk="0">
                <a:moveTo>
                  <a:pt x="113" y="0"/>
                </a:moveTo>
                <a:cubicBezTo>
                  <a:pt x="73" y="0"/>
                  <a:pt x="34" y="13"/>
                  <a:pt x="0" y="36"/>
                </a:cubicBezTo>
                <a:cubicBezTo>
                  <a:pt x="66" y="32"/>
                  <a:pt x="131" y="27"/>
                  <a:pt x="196" y="20"/>
                </a:cubicBezTo>
                <a:cubicBezTo>
                  <a:pt x="170" y="7"/>
                  <a:pt x="141" y="0"/>
                  <a:pt x="113" y="0"/>
                </a:cubicBezTo>
                <a:close/>
              </a:path>
            </a:pathLst>
          </a:custGeom>
          <a:solidFill>
            <a:srgbClr val="628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E5A42E-3AD8-1BC0-19E0-7F222A8F5EA3}"/>
              </a:ext>
            </a:extLst>
          </p:cNvPr>
          <p:cNvSpPr/>
          <p:nvPr/>
        </p:nvSpPr>
        <p:spPr>
          <a:xfrm>
            <a:off x="3811" y="6318015"/>
            <a:ext cx="12188189" cy="50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BB0F86-C09D-EF9B-7A7E-D57142810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95" y="6297888"/>
            <a:ext cx="2105403" cy="5658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E0A6E3-D3E8-D150-3C20-0A4679365455}"/>
              </a:ext>
            </a:extLst>
          </p:cNvPr>
          <p:cNvCxnSpPr/>
          <p:nvPr/>
        </p:nvCxnSpPr>
        <p:spPr>
          <a:xfrm>
            <a:off x="3718272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0025306-46B8-63FA-5D86-0C0A7013BE64}"/>
              </a:ext>
            </a:extLst>
          </p:cNvPr>
          <p:cNvSpPr txBox="1"/>
          <p:nvPr/>
        </p:nvSpPr>
        <p:spPr>
          <a:xfrm>
            <a:off x="4355735" y="6441305"/>
            <a:ext cx="3190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Lato" panose="020F0502020204030203" pitchFamily="34" charset="0"/>
              </a:rPr>
              <a:t>Pengantar</a:t>
            </a:r>
            <a:r>
              <a:rPr lang="en-US" sz="1400" dirty="0">
                <a:latin typeface="Lato" panose="020F0502020204030203" pitchFamily="34" charset="0"/>
              </a:rPr>
              <a:t> – </a:t>
            </a:r>
            <a:r>
              <a:rPr lang="en-US" sz="1400" i="1" dirty="0">
                <a:latin typeface="Lato" panose="020F0502020204030203" pitchFamily="34" charset="0"/>
              </a:rPr>
              <a:t>Social Emotional Learning</a:t>
            </a:r>
            <a:endParaRPr lang="en-ID" sz="1400" i="1" dirty="0">
              <a:latin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631F45-4D95-7A14-146A-90EA0742EF9F}"/>
              </a:ext>
            </a:extLst>
          </p:cNvPr>
          <p:cNvSpPr txBox="1"/>
          <p:nvPr/>
        </p:nvSpPr>
        <p:spPr>
          <a:xfrm>
            <a:off x="8573206" y="6428695"/>
            <a:ext cx="311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panose="020F0502020204030203" pitchFamily="34" charset="0"/>
              </a:rPr>
              <a:t>Skills To Succeed Global Grant 8</a:t>
            </a:r>
            <a:endParaRPr lang="en-ID" sz="1400" b="1" i="1" dirty="0">
              <a:latin typeface="Lato" panose="020F0502020204030203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C857F9-20DB-C8B9-C036-CD76E07AEF87}"/>
              </a:ext>
            </a:extLst>
          </p:cNvPr>
          <p:cNvCxnSpPr/>
          <p:nvPr/>
        </p:nvCxnSpPr>
        <p:spPr>
          <a:xfrm>
            <a:off x="8273867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610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B252B4-4404-575A-B177-FFD9428C99C1}"/>
              </a:ext>
            </a:extLst>
          </p:cNvPr>
          <p:cNvSpPr txBox="1"/>
          <p:nvPr/>
        </p:nvSpPr>
        <p:spPr>
          <a:xfrm>
            <a:off x="2348901" y="1095402"/>
            <a:ext cx="749419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b="1" dirty="0">
                <a:latin typeface="Lato" panose="020F0502020204030203" pitchFamily="34" charset="0"/>
              </a:rPr>
              <a:t>Kamu </a:t>
            </a:r>
            <a:r>
              <a:rPr lang="en-ID" sz="3200" b="1" dirty="0" err="1">
                <a:latin typeface="Lato" panose="020F0502020204030203" pitchFamily="34" charset="0"/>
              </a:rPr>
              <a:t>mendapatkan</a:t>
            </a:r>
            <a:r>
              <a:rPr lang="en-ID" sz="3200" b="1" dirty="0">
                <a:latin typeface="Lato" panose="020F0502020204030203" pitchFamily="34" charset="0"/>
              </a:rPr>
              <a:t> </a:t>
            </a:r>
            <a:r>
              <a:rPr lang="en-ID" sz="3200" b="1" dirty="0" err="1">
                <a:latin typeface="Lato" panose="020F0502020204030203" pitchFamily="34" charset="0"/>
              </a:rPr>
              <a:t>kesempatan</a:t>
            </a:r>
            <a:r>
              <a:rPr lang="en-ID" sz="3200" b="1" dirty="0">
                <a:latin typeface="Lato" panose="020F0502020204030203" pitchFamily="34" charset="0"/>
              </a:rPr>
              <a:t> </a:t>
            </a:r>
            <a:r>
              <a:rPr lang="en-ID" sz="3200" b="1" dirty="0" err="1">
                <a:latin typeface="Lato" panose="020F0502020204030203" pitchFamily="34" charset="0"/>
              </a:rPr>
              <a:t>bermain</a:t>
            </a:r>
            <a:r>
              <a:rPr lang="en-ID" sz="3200" b="1" dirty="0">
                <a:latin typeface="Lato" panose="020F0502020204030203" pitchFamily="34" charset="0"/>
              </a:rPr>
              <a:t> game online.</a:t>
            </a:r>
          </a:p>
          <a:p>
            <a:br>
              <a:rPr lang="en-ID" sz="3200" dirty="0">
                <a:latin typeface="Lato" panose="020F0502020204030203" pitchFamily="34" charset="0"/>
              </a:rPr>
            </a:br>
            <a:r>
              <a:rPr lang="en-ID" sz="3200" dirty="0" err="1">
                <a:latin typeface="Lato" panose="020F0502020204030203" pitchFamily="34" charset="0"/>
              </a:rPr>
              <a:t>Bermain</a:t>
            </a:r>
            <a:r>
              <a:rPr lang="en-ID" sz="3200" dirty="0">
                <a:latin typeface="Lato" panose="020F0502020204030203" pitchFamily="34" charset="0"/>
              </a:rPr>
              <a:t> </a:t>
            </a:r>
            <a:r>
              <a:rPr lang="en-ID" sz="3200" dirty="0" err="1">
                <a:latin typeface="Lato" panose="020F0502020204030203" pitchFamily="34" charset="0"/>
              </a:rPr>
              <a:t>sekarang</a:t>
            </a:r>
            <a:r>
              <a:rPr lang="en-ID" sz="3200" dirty="0">
                <a:latin typeface="Lato" panose="020F0502020204030203" pitchFamily="34" charset="0"/>
              </a:rPr>
              <a:t> </a:t>
            </a:r>
            <a:r>
              <a:rPr lang="en-ID" sz="3200" dirty="0" err="1">
                <a:latin typeface="Lato" panose="020F0502020204030203" pitchFamily="34" charset="0"/>
              </a:rPr>
              <a:t>tetapi</a:t>
            </a:r>
            <a:r>
              <a:rPr lang="en-ID" sz="3200" dirty="0">
                <a:latin typeface="Lato" panose="020F0502020204030203" pitchFamily="34" charset="0"/>
              </a:rPr>
              <a:t> </a:t>
            </a:r>
            <a:r>
              <a:rPr lang="en-ID" sz="3200" dirty="0" err="1">
                <a:latin typeface="Lato" panose="020F0502020204030203" pitchFamily="34" charset="0"/>
              </a:rPr>
              <a:t>waktu</a:t>
            </a:r>
            <a:r>
              <a:rPr lang="en-ID" sz="3200" dirty="0">
                <a:latin typeface="Lato" panose="020F0502020204030203" pitchFamily="34" charset="0"/>
              </a:rPr>
              <a:t> </a:t>
            </a:r>
            <a:r>
              <a:rPr lang="en-ID" sz="3200" dirty="0" err="1">
                <a:latin typeface="Lato" panose="020F0502020204030203" pitchFamily="34" charset="0"/>
              </a:rPr>
              <a:t>belajarmu</a:t>
            </a:r>
            <a:r>
              <a:rPr lang="en-ID" sz="3200" dirty="0">
                <a:latin typeface="Lato" panose="020F0502020204030203" pitchFamily="34" charset="0"/>
              </a:rPr>
              <a:t> </a:t>
            </a:r>
            <a:r>
              <a:rPr lang="en-ID" sz="3200" dirty="0" err="1">
                <a:latin typeface="Lato" panose="020F0502020204030203" pitchFamily="34" charset="0"/>
              </a:rPr>
              <a:t>berkurang</a:t>
            </a:r>
            <a:r>
              <a:rPr lang="en-ID" sz="3200" dirty="0">
                <a:latin typeface="Lato" panose="020F0502020204030203" pitchFamily="34" charset="0"/>
              </a:rPr>
              <a:t>.</a:t>
            </a:r>
          </a:p>
          <a:p>
            <a:br>
              <a:rPr lang="en-ID" sz="3200" dirty="0">
                <a:latin typeface="Lato" panose="020F0502020204030203" pitchFamily="34" charset="0"/>
              </a:rPr>
            </a:br>
            <a:r>
              <a:rPr lang="en-ID" sz="3200" dirty="0" err="1">
                <a:latin typeface="Lato" panose="020F0502020204030203" pitchFamily="34" charset="0"/>
              </a:rPr>
              <a:t>Menyelesaikan</a:t>
            </a:r>
            <a:r>
              <a:rPr lang="en-ID" sz="3200" dirty="0">
                <a:latin typeface="Lato" panose="020F0502020204030203" pitchFamily="34" charset="0"/>
              </a:rPr>
              <a:t> </a:t>
            </a:r>
            <a:r>
              <a:rPr lang="en-ID" sz="3200" dirty="0" err="1">
                <a:latin typeface="Lato" panose="020F0502020204030203" pitchFamily="34" charset="0"/>
              </a:rPr>
              <a:t>belajar</a:t>
            </a:r>
            <a:r>
              <a:rPr lang="en-ID" sz="3200" dirty="0">
                <a:latin typeface="Lato" panose="020F0502020204030203" pitchFamily="34" charset="0"/>
              </a:rPr>
              <a:t> </a:t>
            </a:r>
            <a:r>
              <a:rPr lang="en-ID" sz="3200" dirty="0" err="1">
                <a:latin typeface="Lato" panose="020F0502020204030203" pitchFamily="34" charset="0"/>
              </a:rPr>
              <a:t>dulu</a:t>
            </a:r>
            <a:r>
              <a:rPr lang="en-ID" sz="3200" dirty="0">
                <a:latin typeface="Lato" panose="020F0502020204030203" pitchFamily="34" charset="0"/>
              </a:rPr>
              <a:t> </a:t>
            </a:r>
            <a:r>
              <a:rPr lang="en-ID" sz="3200" dirty="0" err="1">
                <a:latin typeface="Lato" panose="020F0502020204030203" pitchFamily="34" charset="0"/>
              </a:rPr>
              <a:t>sebelum</a:t>
            </a:r>
            <a:r>
              <a:rPr lang="en-ID" sz="3200" dirty="0">
                <a:latin typeface="Lato" panose="020F0502020204030203" pitchFamily="34" charset="0"/>
              </a:rPr>
              <a:t> </a:t>
            </a:r>
            <a:r>
              <a:rPr lang="en-ID" sz="3200" dirty="0" err="1">
                <a:latin typeface="Lato" panose="020F0502020204030203" pitchFamily="34" charset="0"/>
              </a:rPr>
              <a:t>bermain</a:t>
            </a:r>
            <a:r>
              <a:rPr lang="en-ID" sz="3200" dirty="0">
                <a:latin typeface="Lato" panose="020F0502020204030203" pitchFamily="34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6F142B-9779-76DD-6C4F-BFB2F3AACCCD}"/>
              </a:ext>
            </a:extLst>
          </p:cNvPr>
          <p:cNvSpPr/>
          <p:nvPr/>
        </p:nvSpPr>
        <p:spPr>
          <a:xfrm>
            <a:off x="1285336" y="2718836"/>
            <a:ext cx="854015" cy="785004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endParaRPr lang="en-ID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570A5B4-1B5D-5E5E-27C9-6638CE869629}"/>
              </a:ext>
            </a:extLst>
          </p:cNvPr>
          <p:cNvSpPr/>
          <p:nvPr/>
        </p:nvSpPr>
        <p:spPr>
          <a:xfrm>
            <a:off x="1285335" y="4156572"/>
            <a:ext cx="854015" cy="785004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endParaRPr lang="en-ID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686AE-7C5E-B35C-0679-05467B75101A}"/>
              </a:ext>
            </a:extLst>
          </p:cNvPr>
          <p:cNvSpPr txBox="1"/>
          <p:nvPr/>
        </p:nvSpPr>
        <p:spPr>
          <a:xfrm>
            <a:off x="8531860" y="6388100"/>
            <a:ext cx="358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Skills To Succeed Global Grant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10A8B-EBDC-1684-3B09-A6756F02A5A9}"/>
              </a:ext>
            </a:extLst>
          </p:cNvPr>
          <p:cNvSpPr txBox="1"/>
          <p:nvPr/>
        </p:nvSpPr>
        <p:spPr>
          <a:xfrm>
            <a:off x="2903272" y="6395420"/>
            <a:ext cx="35909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/>
              <a:t>Pengantar</a:t>
            </a:r>
            <a:r>
              <a:rPr lang="en-US" sz="1050" i="1" dirty="0"/>
              <a:t>  – Social Emotional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63FBB-8104-9A84-AC38-2F818A9A3339}"/>
              </a:ext>
            </a:extLst>
          </p:cNvPr>
          <p:cNvSpPr txBox="1"/>
          <p:nvPr/>
        </p:nvSpPr>
        <p:spPr>
          <a:xfrm>
            <a:off x="6557979" y="6395421"/>
            <a:ext cx="26917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Skills To Succeed Global Grant 8</a:t>
            </a:r>
          </a:p>
        </p:txBody>
      </p:sp>
      <p:sp>
        <p:nvSpPr>
          <p:cNvPr id="8" name="Google Shape;552;p28">
            <a:extLst>
              <a:ext uri="{FF2B5EF4-FFF2-40B4-BE49-F238E27FC236}">
                <a16:creationId xmlns:a16="http://schemas.microsoft.com/office/drawing/2014/main" id="{8D3B8EE1-F135-FDA7-81C8-A30703D6DEE2}"/>
              </a:ext>
            </a:extLst>
          </p:cNvPr>
          <p:cNvSpPr/>
          <p:nvPr/>
        </p:nvSpPr>
        <p:spPr>
          <a:xfrm>
            <a:off x="6901677" y="6647259"/>
            <a:ext cx="15252" cy="2865"/>
          </a:xfrm>
          <a:custGeom>
            <a:avLst/>
            <a:gdLst/>
            <a:ahLst/>
            <a:cxnLst/>
            <a:rect l="l" t="t" r="r" b="b"/>
            <a:pathLst>
              <a:path w="197" h="37" extrusionOk="0">
                <a:moveTo>
                  <a:pt x="113" y="0"/>
                </a:moveTo>
                <a:cubicBezTo>
                  <a:pt x="73" y="0"/>
                  <a:pt x="34" y="13"/>
                  <a:pt x="0" y="36"/>
                </a:cubicBezTo>
                <a:cubicBezTo>
                  <a:pt x="66" y="32"/>
                  <a:pt x="131" y="27"/>
                  <a:pt x="196" y="20"/>
                </a:cubicBezTo>
                <a:cubicBezTo>
                  <a:pt x="170" y="7"/>
                  <a:pt x="141" y="0"/>
                  <a:pt x="113" y="0"/>
                </a:cubicBezTo>
                <a:close/>
              </a:path>
            </a:pathLst>
          </a:custGeom>
          <a:solidFill>
            <a:srgbClr val="628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BECC0E-EF70-0A25-BC2E-F124C49499DF}"/>
              </a:ext>
            </a:extLst>
          </p:cNvPr>
          <p:cNvSpPr/>
          <p:nvPr/>
        </p:nvSpPr>
        <p:spPr>
          <a:xfrm>
            <a:off x="3811" y="6318015"/>
            <a:ext cx="12188189" cy="50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09EE3-800D-12D7-145D-FA39EA65B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95" y="6297888"/>
            <a:ext cx="2105403" cy="56582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61D7F2-5890-D779-9985-F08DD24F3863}"/>
              </a:ext>
            </a:extLst>
          </p:cNvPr>
          <p:cNvCxnSpPr/>
          <p:nvPr/>
        </p:nvCxnSpPr>
        <p:spPr>
          <a:xfrm>
            <a:off x="3718272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34C6EF-EB9F-56C4-FC62-1B089C1539E0}"/>
              </a:ext>
            </a:extLst>
          </p:cNvPr>
          <p:cNvSpPr txBox="1"/>
          <p:nvPr/>
        </p:nvSpPr>
        <p:spPr>
          <a:xfrm>
            <a:off x="4355735" y="6441305"/>
            <a:ext cx="3190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Lato" panose="020F0502020204030203" pitchFamily="34" charset="0"/>
              </a:rPr>
              <a:t>Pengantar</a:t>
            </a:r>
            <a:r>
              <a:rPr lang="en-US" sz="1400" dirty="0">
                <a:latin typeface="Lato" panose="020F0502020204030203" pitchFamily="34" charset="0"/>
              </a:rPr>
              <a:t> – </a:t>
            </a:r>
            <a:r>
              <a:rPr lang="en-US" sz="1400" i="1" dirty="0">
                <a:latin typeface="Lato" panose="020F0502020204030203" pitchFamily="34" charset="0"/>
              </a:rPr>
              <a:t>Social Emotional Learning</a:t>
            </a:r>
            <a:endParaRPr lang="en-ID" sz="1400" i="1" dirty="0">
              <a:latin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FACD71-BB64-BE65-BBF0-1AEDBDA258CC}"/>
              </a:ext>
            </a:extLst>
          </p:cNvPr>
          <p:cNvSpPr txBox="1"/>
          <p:nvPr/>
        </p:nvSpPr>
        <p:spPr>
          <a:xfrm>
            <a:off x="8573206" y="6428695"/>
            <a:ext cx="311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panose="020F0502020204030203" pitchFamily="34" charset="0"/>
              </a:rPr>
              <a:t>Skills To Succeed Global Grant 8</a:t>
            </a:r>
            <a:endParaRPr lang="en-ID" sz="1400" b="1" i="1" dirty="0">
              <a:latin typeface="Lato" panose="020F050202020403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B543AD-205B-0C13-1E8C-84885F38BAEF}"/>
              </a:ext>
            </a:extLst>
          </p:cNvPr>
          <p:cNvCxnSpPr/>
          <p:nvPr/>
        </p:nvCxnSpPr>
        <p:spPr>
          <a:xfrm>
            <a:off x="8273867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27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BA7D7A-1A56-7E0C-09DD-296829CA86AC}"/>
              </a:ext>
            </a:extLst>
          </p:cNvPr>
          <p:cNvSpPr txBox="1"/>
          <p:nvPr/>
        </p:nvSpPr>
        <p:spPr>
          <a:xfrm>
            <a:off x="2522148" y="2242672"/>
            <a:ext cx="79071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b="1" dirty="0" err="1">
                <a:latin typeface="Lato" panose="020F0502020204030203" pitchFamily="34" charset="0"/>
              </a:rPr>
              <a:t>Saat</a:t>
            </a:r>
            <a:r>
              <a:rPr lang="en-ID" sz="3200" b="1" dirty="0">
                <a:latin typeface="Lato" panose="020F0502020204030203" pitchFamily="34" charset="0"/>
              </a:rPr>
              <a:t> </a:t>
            </a:r>
            <a:r>
              <a:rPr lang="en-ID" sz="3200" b="1" dirty="0" err="1">
                <a:latin typeface="Lato" panose="020F0502020204030203" pitchFamily="34" charset="0"/>
              </a:rPr>
              <a:t>kamu</a:t>
            </a:r>
            <a:r>
              <a:rPr lang="en-ID" sz="3200" b="1" dirty="0">
                <a:latin typeface="Lato" panose="020F0502020204030203" pitchFamily="34" charset="0"/>
              </a:rPr>
              <a:t> </a:t>
            </a:r>
            <a:r>
              <a:rPr lang="en-ID" sz="3200" b="1" dirty="0" err="1">
                <a:latin typeface="Lato" panose="020F0502020204030203" pitchFamily="34" charset="0"/>
              </a:rPr>
              <a:t>menunda</a:t>
            </a:r>
            <a:r>
              <a:rPr lang="en-ID" sz="3200" b="1" dirty="0">
                <a:latin typeface="Lato" panose="020F0502020204030203" pitchFamily="34" charset="0"/>
              </a:rPr>
              <a:t> </a:t>
            </a:r>
            <a:r>
              <a:rPr lang="en-ID" sz="3200" b="1" dirty="0" err="1">
                <a:latin typeface="Lato" panose="020F0502020204030203" pitchFamily="34" charset="0"/>
              </a:rPr>
              <a:t>keinginan</a:t>
            </a:r>
            <a:r>
              <a:rPr lang="en-ID" sz="3200" b="1" dirty="0">
                <a:latin typeface="Lato" panose="020F0502020204030203" pitchFamily="34" charset="0"/>
              </a:rPr>
              <a:t> </a:t>
            </a:r>
            <a:r>
              <a:rPr lang="en-ID" sz="3200" b="1" dirty="0" err="1">
                <a:latin typeface="Lato" panose="020F0502020204030203" pitchFamily="34" charset="0"/>
              </a:rPr>
              <a:t>sejenak</a:t>
            </a:r>
            <a:r>
              <a:rPr lang="en-ID" sz="3200" b="1" dirty="0">
                <a:latin typeface="Lato" panose="020F0502020204030203" pitchFamily="34" charset="0"/>
              </a:rPr>
              <a:t>, </a:t>
            </a:r>
            <a:r>
              <a:rPr lang="en-ID" sz="3200" b="1" dirty="0" err="1">
                <a:latin typeface="Lato" panose="020F0502020204030203" pitchFamily="34" charset="0"/>
              </a:rPr>
              <a:t>kamu</a:t>
            </a:r>
            <a:r>
              <a:rPr lang="en-ID" sz="3200" b="1" dirty="0">
                <a:latin typeface="Lato" panose="020F0502020204030203" pitchFamily="34" charset="0"/>
              </a:rPr>
              <a:t> </a:t>
            </a:r>
            <a:r>
              <a:rPr lang="en-ID" sz="3200" b="1" dirty="0" err="1">
                <a:latin typeface="Lato" panose="020F0502020204030203" pitchFamily="34" charset="0"/>
              </a:rPr>
              <a:t>memberi</a:t>
            </a:r>
            <a:r>
              <a:rPr lang="en-ID" sz="3200" b="1" dirty="0">
                <a:latin typeface="Lato" panose="020F0502020204030203" pitchFamily="34" charset="0"/>
              </a:rPr>
              <a:t> </a:t>
            </a:r>
            <a:r>
              <a:rPr lang="en-ID" sz="3200" b="1" dirty="0" err="1">
                <a:latin typeface="Lato" panose="020F0502020204030203" pitchFamily="34" charset="0"/>
              </a:rPr>
              <a:t>dirimu</a:t>
            </a:r>
            <a:r>
              <a:rPr lang="en-ID" sz="3200" b="1" dirty="0">
                <a:latin typeface="Lato" panose="020F0502020204030203" pitchFamily="34" charset="0"/>
              </a:rPr>
              <a:t> </a:t>
            </a:r>
            <a:r>
              <a:rPr lang="en-ID" sz="3200" b="1" dirty="0" err="1">
                <a:latin typeface="Lato" panose="020F0502020204030203" pitchFamily="34" charset="0"/>
              </a:rPr>
              <a:t>hadiah</a:t>
            </a:r>
            <a:r>
              <a:rPr lang="en-ID" sz="3200" b="1" dirty="0">
                <a:latin typeface="Lato" panose="020F0502020204030203" pitchFamily="34" charset="0"/>
              </a:rPr>
              <a:t> yang </a:t>
            </a:r>
          </a:p>
          <a:p>
            <a:r>
              <a:rPr lang="en-ID" sz="3200" b="1" dirty="0" err="1">
                <a:latin typeface="Lato" panose="020F0502020204030203" pitchFamily="34" charset="0"/>
              </a:rPr>
              <a:t>lebih</a:t>
            </a:r>
            <a:r>
              <a:rPr lang="en-ID" sz="3200" b="1" dirty="0">
                <a:latin typeface="Lato" panose="020F0502020204030203" pitchFamily="34" charset="0"/>
              </a:rPr>
              <a:t> </a:t>
            </a:r>
            <a:r>
              <a:rPr lang="en-ID" sz="3200" b="1" dirty="0" err="1">
                <a:latin typeface="Lato" panose="020F0502020204030203" pitchFamily="34" charset="0"/>
              </a:rPr>
              <a:t>besar</a:t>
            </a:r>
            <a:r>
              <a:rPr lang="en-ID" sz="3200" b="1" dirty="0">
                <a:latin typeface="Lato" panose="020F0502020204030203" pitchFamily="34" charset="0"/>
              </a:rPr>
              <a:t> di masa </a:t>
            </a:r>
            <a:r>
              <a:rPr lang="en-ID" sz="3200" b="1" dirty="0" err="1">
                <a:latin typeface="Lato" panose="020F0502020204030203" pitchFamily="34" charset="0"/>
              </a:rPr>
              <a:t>depan</a:t>
            </a:r>
            <a:r>
              <a:rPr lang="en-ID" sz="3200" b="1" dirty="0">
                <a:latin typeface="Lato" panose="020F0502020204030203" pitchFamily="34" charset="0"/>
              </a:rPr>
              <a:t>		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499F52-5768-5E25-C4D1-0920C79E7593}"/>
              </a:ext>
            </a:extLst>
          </p:cNvPr>
          <p:cNvSpPr txBox="1"/>
          <p:nvPr/>
        </p:nvSpPr>
        <p:spPr>
          <a:xfrm>
            <a:off x="8531860" y="6388100"/>
            <a:ext cx="358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Skills To Succeed Global Grant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6A9332-6CDC-DEDF-43B3-438B55E676A0}"/>
              </a:ext>
            </a:extLst>
          </p:cNvPr>
          <p:cNvSpPr txBox="1"/>
          <p:nvPr/>
        </p:nvSpPr>
        <p:spPr>
          <a:xfrm>
            <a:off x="2903272" y="6395420"/>
            <a:ext cx="35909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/>
              <a:t>Pengantar</a:t>
            </a:r>
            <a:r>
              <a:rPr lang="en-US" sz="1050" i="1" dirty="0"/>
              <a:t>  – Social Emotional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98C6E2-3B15-8E43-4CF3-A272A9192A57}"/>
              </a:ext>
            </a:extLst>
          </p:cNvPr>
          <p:cNvSpPr txBox="1"/>
          <p:nvPr/>
        </p:nvSpPr>
        <p:spPr>
          <a:xfrm>
            <a:off x="6557979" y="6395421"/>
            <a:ext cx="26917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Skills To Succeed Global Grant 8</a:t>
            </a:r>
          </a:p>
        </p:txBody>
      </p:sp>
      <p:sp>
        <p:nvSpPr>
          <p:cNvPr id="6" name="Google Shape;552;p28">
            <a:extLst>
              <a:ext uri="{FF2B5EF4-FFF2-40B4-BE49-F238E27FC236}">
                <a16:creationId xmlns:a16="http://schemas.microsoft.com/office/drawing/2014/main" id="{06F4BAD6-B165-1C38-5B66-6F1F411DDD5E}"/>
              </a:ext>
            </a:extLst>
          </p:cNvPr>
          <p:cNvSpPr/>
          <p:nvPr/>
        </p:nvSpPr>
        <p:spPr>
          <a:xfrm>
            <a:off x="6901677" y="6647259"/>
            <a:ext cx="15252" cy="2865"/>
          </a:xfrm>
          <a:custGeom>
            <a:avLst/>
            <a:gdLst/>
            <a:ahLst/>
            <a:cxnLst/>
            <a:rect l="l" t="t" r="r" b="b"/>
            <a:pathLst>
              <a:path w="197" h="37" extrusionOk="0">
                <a:moveTo>
                  <a:pt x="113" y="0"/>
                </a:moveTo>
                <a:cubicBezTo>
                  <a:pt x="73" y="0"/>
                  <a:pt x="34" y="13"/>
                  <a:pt x="0" y="36"/>
                </a:cubicBezTo>
                <a:cubicBezTo>
                  <a:pt x="66" y="32"/>
                  <a:pt x="131" y="27"/>
                  <a:pt x="196" y="20"/>
                </a:cubicBezTo>
                <a:cubicBezTo>
                  <a:pt x="170" y="7"/>
                  <a:pt x="141" y="0"/>
                  <a:pt x="113" y="0"/>
                </a:cubicBezTo>
                <a:close/>
              </a:path>
            </a:pathLst>
          </a:custGeom>
          <a:solidFill>
            <a:srgbClr val="628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FB9287-6635-5DE8-BBF2-30DD73848244}"/>
              </a:ext>
            </a:extLst>
          </p:cNvPr>
          <p:cNvSpPr/>
          <p:nvPr/>
        </p:nvSpPr>
        <p:spPr>
          <a:xfrm>
            <a:off x="3811" y="6318015"/>
            <a:ext cx="12188189" cy="50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F9F78-0668-A5E3-A8B9-D310CA57A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95" y="6297888"/>
            <a:ext cx="2105403" cy="56582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0F2004-6C3D-44E2-9734-981230507240}"/>
              </a:ext>
            </a:extLst>
          </p:cNvPr>
          <p:cNvCxnSpPr/>
          <p:nvPr/>
        </p:nvCxnSpPr>
        <p:spPr>
          <a:xfrm>
            <a:off x="3718272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B8C67DC-FA95-B2CE-F55F-CDBF003652C8}"/>
              </a:ext>
            </a:extLst>
          </p:cNvPr>
          <p:cNvSpPr txBox="1"/>
          <p:nvPr/>
        </p:nvSpPr>
        <p:spPr>
          <a:xfrm>
            <a:off x="4355735" y="6441305"/>
            <a:ext cx="3190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Lato" panose="020F0502020204030203" pitchFamily="34" charset="0"/>
              </a:rPr>
              <a:t>Pengantar</a:t>
            </a:r>
            <a:r>
              <a:rPr lang="en-US" sz="1400" dirty="0">
                <a:latin typeface="Lato" panose="020F0502020204030203" pitchFamily="34" charset="0"/>
              </a:rPr>
              <a:t> – </a:t>
            </a:r>
            <a:r>
              <a:rPr lang="en-US" sz="1400" i="1" dirty="0">
                <a:latin typeface="Lato" panose="020F0502020204030203" pitchFamily="34" charset="0"/>
              </a:rPr>
              <a:t>Social Emotional Learning</a:t>
            </a:r>
            <a:endParaRPr lang="en-ID" sz="1400" i="1" dirty="0">
              <a:latin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D8E8BD-AC8F-23BE-9D8B-EFADBA9E56E1}"/>
              </a:ext>
            </a:extLst>
          </p:cNvPr>
          <p:cNvSpPr txBox="1"/>
          <p:nvPr/>
        </p:nvSpPr>
        <p:spPr>
          <a:xfrm>
            <a:off x="8573206" y="6428695"/>
            <a:ext cx="311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panose="020F0502020204030203" pitchFamily="34" charset="0"/>
              </a:rPr>
              <a:t>Skills To Succeed Global Grant 8</a:t>
            </a:r>
            <a:endParaRPr lang="en-ID" sz="1400" b="1" i="1" dirty="0">
              <a:latin typeface="Lato" panose="020F05020202040302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2BF8E8-F511-A32B-0C63-428945A731EC}"/>
              </a:ext>
            </a:extLst>
          </p:cNvPr>
          <p:cNvCxnSpPr/>
          <p:nvPr/>
        </p:nvCxnSpPr>
        <p:spPr>
          <a:xfrm>
            <a:off x="8273867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921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shmellow Test Indonesia (Delay Gratification)">
            <a:hlinkClick r:id="" action="ppaction://media"/>
            <a:extLst>
              <a:ext uri="{FF2B5EF4-FFF2-40B4-BE49-F238E27FC236}">
                <a16:creationId xmlns:a16="http://schemas.microsoft.com/office/drawing/2014/main" id="{05F2B1AB-678E-AA6C-86BC-B187DA21F2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157479"/>
            <a:ext cx="11765280" cy="6080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DA3334-39FE-D3FF-DD84-BA73F648E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21" y="6297888"/>
            <a:ext cx="2794000" cy="565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5E578C-2511-F215-EA08-A8455B25341B}"/>
              </a:ext>
            </a:extLst>
          </p:cNvPr>
          <p:cNvSpPr txBox="1"/>
          <p:nvPr/>
        </p:nvSpPr>
        <p:spPr>
          <a:xfrm>
            <a:off x="3749040" y="6453843"/>
            <a:ext cx="41351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050" b="1" dirty="0" err="1">
                <a:latin typeface="Lato" panose="020F0502020204030203" pitchFamily="34" charset="0"/>
              </a:rPr>
              <a:t>Sumber</a:t>
            </a:r>
            <a:r>
              <a:rPr lang="en-ID" sz="1050" b="1" dirty="0">
                <a:latin typeface="Lato" panose="020F0502020204030203" pitchFamily="34" charset="0"/>
              </a:rPr>
              <a:t> video : </a:t>
            </a:r>
            <a:r>
              <a:rPr lang="en-ID" sz="1050" b="1" dirty="0" err="1">
                <a:latin typeface="Lato" panose="020F0502020204030203" pitchFamily="34" charset="0"/>
              </a:rPr>
              <a:t>youtube</a:t>
            </a:r>
            <a:r>
              <a:rPr lang="en-ID" sz="1050" b="1" dirty="0">
                <a:latin typeface="Lato" panose="020F0502020204030203" pitchFamily="34" charset="0"/>
              </a:rPr>
              <a:t> </a:t>
            </a:r>
            <a:r>
              <a:rPr lang="en-ID" sz="1050" b="0" i="0" dirty="0">
                <a:effectLst/>
                <a:latin typeface="Roboto" panose="02000000000000000000" pitchFamily="2" charset="0"/>
              </a:rPr>
              <a:t>@generasicerdaskeuangangck4523</a:t>
            </a:r>
            <a:endParaRPr lang="en-ID" sz="1050" b="1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8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C832FC-ADAC-6AD6-C5AE-44182DC9C91C}"/>
              </a:ext>
            </a:extLst>
          </p:cNvPr>
          <p:cNvSpPr txBox="1">
            <a:spLocks/>
          </p:cNvSpPr>
          <p:nvPr/>
        </p:nvSpPr>
        <p:spPr>
          <a:xfrm>
            <a:off x="1127185" y="1651438"/>
            <a:ext cx="4333336" cy="27222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i="0" kern="1200" cap="none">
                <a:solidFill>
                  <a:schemeClr val="tx1"/>
                </a:solidFill>
                <a:latin typeface="Trade Gothic LT Com Cn" panose="020B0806040303020004" pitchFamily="34" charset="0"/>
                <a:ea typeface="+mj-ea"/>
                <a:cs typeface="Trade Gothic LT Com Cn" panose="020B0806040303020004" pitchFamily="34" charset="0"/>
              </a:defRPr>
            </a:lvl1pPr>
          </a:lstStyle>
          <a:p>
            <a:pPr algn="l"/>
            <a:r>
              <a:rPr lang="en-ID" dirty="0">
                <a:solidFill>
                  <a:srgbClr val="000000"/>
                </a:solidFill>
                <a:latin typeface="Lato" panose="020F0502020204030203" pitchFamily="34" charset="0"/>
              </a:rPr>
              <a:t>Masih </a:t>
            </a:r>
            <a:r>
              <a:rPr lang="en-ID" dirty="0" err="1">
                <a:solidFill>
                  <a:srgbClr val="000000"/>
                </a:solidFill>
                <a:latin typeface="Lato" panose="020F0502020204030203" pitchFamily="34" charset="0"/>
              </a:rPr>
              <a:t>ingat</a:t>
            </a:r>
            <a:r>
              <a:rPr lang="en-ID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Lato" panose="020F0502020204030203" pitchFamily="34" charset="0"/>
              </a:rPr>
              <a:t>dengan</a:t>
            </a:r>
            <a:r>
              <a:rPr lang="en-ID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r>
              <a:rPr lang="en-ID" i="1" dirty="0">
                <a:solidFill>
                  <a:srgbClr val="000000"/>
                </a:solidFill>
                <a:latin typeface="Lato" panose="020F0502020204030203" pitchFamily="34" charset="0"/>
              </a:rPr>
              <a:t>Marshmallows test</a:t>
            </a:r>
            <a:r>
              <a:rPr lang="en-ID" dirty="0">
                <a:solidFill>
                  <a:srgbClr val="000000"/>
                </a:solidFill>
                <a:latin typeface="Lato" panose="020F0502020204030203" pitchFamily="34" charset="0"/>
              </a:rPr>
              <a:t>?</a:t>
            </a:r>
          </a:p>
          <a:p>
            <a:pPr algn="l"/>
            <a:endParaRPr lang="en-ID" dirty="0">
              <a:solidFill>
                <a:srgbClr val="000000"/>
              </a:solidFill>
              <a:latin typeface="Lato" panose="020F0502020204030203" pitchFamily="34" charset="0"/>
            </a:endParaRPr>
          </a:p>
          <a:p>
            <a:pPr algn="l"/>
            <a:r>
              <a:rPr lang="en-ID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Kenapa</a:t>
            </a:r>
            <a:r>
              <a:rPr lang="en-ID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Lato" panose="020F0502020204030203" pitchFamily="34" charset="0"/>
              </a:rPr>
              <a:t>penting</a:t>
            </a:r>
            <a:r>
              <a:rPr lang="en-ID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Lato" panose="020F0502020204030203" pitchFamily="34" charset="0"/>
              </a:rPr>
              <a:t>untuk</a:t>
            </a:r>
            <a:r>
              <a:rPr lang="en-ID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Lato" panose="020F0502020204030203" pitchFamily="34" charset="0"/>
              </a:rPr>
              <a:t>memiliki</a:t>
            </a:r>
            <a:r>
              <a:rPr lang="en-ID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kemampuan</a:t>
            </a:r>
            <a:r>
              <a:rPr lang="en-ID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dalam</a:t>
            </a:r>
            <a:r>
              <a:rPr lang="en-ID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menunda</a:t>
            </a:r>
            <a:r>
              <a:rPr lang="en-ID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kesenangan</a:t>
            </a:r>
            <a:r>
              <a:rPr lang="en-ID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sesaat</a:t>
            </a:r>
            <a:r>
              <a:rPr lang="en-ID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D7CDF-7AC7-0505-1116-7C16E872F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280" y="1477014"/>
            <a:ext cx="5855958" cy="39039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8232FF-761B-20B4-0352-8FB90893C436}"/>
              </a:ext>
            </a:extLst>
          </p:cNvPr>
          <p:cNvSpPr txBox="1"/>
          <p:nvPr/>
        </p:nvSpPr>
        <p:spPr>
          <a:xfrm>
            <a:off x="8531860" y="6388100"/>
            <a:ext cx="358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Skills To Succeed Global Grant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C5175A-A9E4-BBDE-27D8-F8725EC1C3A2}"/>
              </a:ext>
            </a:extLst>
          </p:cNvPr>
          <p:cNvSpPr txBox="1"/>
          <p:nvPr/>
        </p:nvSpPr>
        <p:spPr>
          <a:xfrm>
            <a:off x="2903272" y="6395420"/>
            <a:ext cx="35909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/>
              <a:t>Pengantar</a:t>
            </a:r>
            <a:r>
              <a:rPr lang="en-US" sz="1050" i="1" dirty="0"/>
              <a:t>  – Social Emotional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99AB6-FAFD-98E7-886B-096A983314D5}"/>
              </a:ext>
            </a:extLst>
          </p:cNvPr>
          <p:cNvSpPr txBox="1"/>
          <p:nvPr/>
        </p:nvSpPr>
        <p:spPr>
          <a:xfrm>
            <a:off x="6557979" y="6395421"/>
            <a:ext cx="26917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Skills To Succeed Global Grant 8</a:t>
            </a:r>
          </a:p>
        </p:txBody>
      </p:sp>
      <p:sp>
        <p:nvSpPr>
          <p:cNvPr id="5" name="Google Shape;552;p28">
            <a:extLst>
              <a:ext uri="{FF2B5EF4-FFF2-40B4-BE49-F238E27FC236}">
                <a16:creationId xmlns:a16="http://schemas.microsoft.com/office/drawing/2014/main" id="{C513E97A-E0CC-EC49-AB79-FE679BEF08CA}"/>
              </a:ext>
            </a:extLst>
          </p:cNvPr>
          <p:cNvSpPr/>
          <p:nvPr/>
        </p:nvSpPr>
        <p:spPr>
          <a:xfrm>
            <a:off x="6901677" y="6647259"/>
            <a:ext cx="15252" cy="2865"/>
          </a:xfrm>
          <a:custGeom>
            <a:avLst/>
            <a:gdLst/>
            <a:ahLst/>
            <a:cxnLst/>
            <a:rect l="l" t="t" r="r" b="b"/>
            <a:pathLst>
              <a:path w="197" h="37" extrusionOk="0">
                <a:moveTo>
                  <a:pt x="113" y="0"/>
                </a:moveTo>
                <a:cubicBezTo>
                  <a:pt x="73" y="0"/>
                  <a:pt x="34" y="13"/>
                  <a:pt x="0" y="36"/>
                </a:cubicBezTo>
                <a:cubicBezTo>
                  <a:pt x="66" y="32"/>
                  <a:pt x="131" y="27"/>
                  <a:pt x="196" y="20"/>
                </a:cubicBezTo>
                <a:cubicBezTo>
                  <a:pt x="170" y="7"/>
                  <a:pt x="141" y="0"/>
                  <a:pt x="113" y="0"/>
                </a:cubicBezTo>
                <a:close/>
              </a:path>
            </a:pathLst>
          </a:custGeom>
          <a:solidFill>
            <a:srgbClr val="628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657B59-BFB0-C3D9-E9F4-BD94FB289B53}"/>
              </a:ext>
            </a:extLst>
          </p:cNvPr>
          <p:cNvSpPr/>
          <p:nvPr/>
        </p:nvSpPr>
        <p:spPr>
          <a:xfrm>
            <a:off x="3811" y="6318015"/>
            <a:ext cx="12188189" cy="50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CEF643-06E5-7430-5CA7-39C36743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95" y="6297888"/>
            <a:ext cx="2105403" cy="56582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513F45-5055-7188-D072-E30C25116607}"/>
              </a:ext>
            </a:extLst>
          </p:cNvPr>
          <p:cNvCxnSpPr/>
          <p:nvPr/>
        </p:nvCxnSpPr>
        <p:spPr>
          <a:xfrm>
            <a:off x="3718272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D58C251-DCCA-71E0-A039-B1DC4FB84A68}"/>
              </a:ext>
            </a:extLst>
          </p:cNvPr>
          <p:cNvSpPr txBox="1"/>
          <p:nvPr/>
        </p:nvSpPr>
        <p:spPr>
          <a:xfrm>
            <a:off x="4355735" y="6441305"/>
            <a:ext cx="3190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Lato" panose="020F0502020204030203" pitchFamily="34" charset="0"/>
              </a:rPr>
              <a:t>Pengantar</a:t>
            </a:r>
            <a:r>
              <a:rPr lang="en-US" sz="1400" dirty="0">
                <a:latin typeface="Lato" panose="020F0502020204030203" pitchFamily="34" charset="0"/>
              </a:rPr>
              <a:t> – </a:t>
            </a:r>
            <a:r>
              <a:rPr lang="en-US" sz="1400" i="1" dirty="0">
                <a:latin typeface="Lato" panose="020F0502020204030203" pitchFamily="34" charset="0"/>
              </a:rPr>
              <a:t>Social Emotional Learning</a:t>
            </a:r>
            <a:endParaRPr lang="en-ID" sz="1400" i="1" dirty="0">
              <a:latin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20040B-7963-48F0-CC54-A8E6A0725158}"/>
              </a:ext>
            </a:extLst>
          </p:cNvPr>
          <p:cNvSpPr txBox="1"/>
          <p:nvPr/>
        </p:nvSpPr>
        <p:spPr>
          <a:xfrm>
            <a:off x="8573206" y="6428695"/>
            <a:ext cx="311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panose="020F0502020204030203" pitchFamily="34" charset="0"/>
              </a:rPr>
              <a:t>Skills To Succeed Global Grant 8</a:t>
            </a:r>
            <a:endParaRPr lang="en-ID" sz="1400" b="1" i="1" dirty="0">
              <a:latin typeface="Lato" panose="020F05020202040302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B4C52B-E74F-E875-91D7-0BE253D57AD8}"/>
              </a:ext>
            </a:extLst>
          </p:cNvPr>
          <p:cNvCxnSpPr/>
          <p:nvPr/>
        </p:nvCxnSpPr>
        <p:spPr>
          <a:xfrm>
            <a:off x="8273867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38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8D00C2-E474-E929-07B9-F32F71EE0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66" y="2337757"/>
            <a:ext cx="3210501" cy="32105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3FDC77-2B37-2DA8-E083-7CC415A071C6}"/>
              </a:ext>
            </a:extLst>
          </p:cNvPr>
          <p:cNvSpPr txBox="1"/>
          <p:nvPr/>
        </p:nvSpPr>
        <p:spPr>
          <a:xfrm>
            <a:off x="3474955" y="1131607"/>
            <a:ext cx="814333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1" dirty="0" err="1"/>
              <a:t>Meningkatkan</a:t>
            </a:r>
            <a:r>
              <a:rPr lang="en-ID" b="1" dirty="0"/>
              <a:t> </a:t>
            </a:r>
            <a:r>
              <a:rPr lang="en-ID" b="1" dirty="0" err="1"/>
              <a:t>Kemampuan</a:t>
            </a:r>
            <a:r>
              <a:rPr lang="en-ID" b="1" dirty="0"/>
              <a:t> </a:t>
            </a:r>
            <a:r>
              <a:rPr lang="en-ID" b="1" dirty="0" err="1"/>
              <a:t>Mengelola</a:t>
            </a:r>
            <a:r>
              <a:rPr lang="en-ID" b="1" dirty="0"/>
              <a:t> </a:t>
            </a:r>
            <a:r>
              <a:rPr lang="en-ID" b="1" dirty="0" err="1"/>
              <a:t>Emosi</a:t>
            </a:r>
            <a:br>
              <a:rPr lang="en-ID" dirty="0"/>
            </a:br>
            <a:r>
              <a:rPr lang="en-ID" dirty="0" err="1"/>
              <a:t>Menunda</a:t>
            </a:r>
            <a:r>
              <a:rPr lang="en-ID" dirty="0"/>
              <a:t> </a:t>
            </a:r>
            <a:r>
              <a:rPr lang="en-ID" dirty="0" err="1"/>
              <a:t>kesenangan</a:t>
            </a:r>
            <a:r>
              <a:rPr lang="en-ID" dirty="0"/>
              <a:t> </a:t>
            </a:r>
            <a:r>
              <a:rPr lang="en-ID" dirty="0" err="1"/>
              <a:t>melatih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bersabar</a:t>
            </a:r>
            <a:r>
              <a:rPr lang="en-ID" dirty="0"/>
              <a:t> dan </a:t>
            </a:r>
            <a:r>
              <a:rPr lang="en-ID" dirty="0" err="1"/>
              <a:t>mengendalikan</a:t>
            </a:r>
            <a:r>
              <a:rPr lang="en-ID" dirty="0"/>
              <a:t> </a:t>
            </a:r>
            <a:r>
              <a:rPr lang="en-ID" dirty="0" err="1"/>
              <a:t>dorongan</a:t>
            </a:r>
            <a:r>
              <a:rPr lang="en-ID" dirty="0"/>
              <a:t> </a:t>
            </a:r>
            <a:r>
              <a:rPr lang="en-ID" dirty="0" err="1"/>
              <a:t>impulsif</a:t>
            </a:r>
            <a:r>
              <a:rPr lang="en-ID" dirty="0"/>
              <a:t>,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membantu</a:t>
            </a:r>
            <a:r>
              <a:rPr lang="en-ID" dirty="0"/>
              <a:t> </a:t>
            </a:r>
            <a:r>
              <a:rPr lang="en-ID" dirty="0" err="1"/>
              <a:t>pengelolaan</a:t>
            </a:r>
            <a:r>
              <a:rPr lang="en-ID" dirty="0"/>
              <a:t> </a:t>
            </a:r>
            <a:r>
              <a:rPr lang="en-ID" dirty="0" err="1"/>
              <a:t>emosi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baik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situasi</a:t>
            </a:r>
            <a:r>
              <a:rPr lang="en-ID" dirty="0"/>
              <a:t> </a:t>
            </a:r>
            <a:r>
              <a:rPr lang="en-ID" dirty="0" err="1"/>
              <a:t>sulit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 err="1"/>
              <a:t>Mencapai</a:t>
            </a:r>
            <a:r>
              <a:rPr lang="en-ID" b="1" dirty="0"/>
              <a:t> </a:t>
            </a:r>
            <a:r>
              <a:rPr lang="en-ID" b="1" dirty="0" err="1"/>
              <a:t>Tujuan</a:t>
            </a:r>
            <a:r>
              <a:rPr lang="en-ID" b="1" dirty="0"/>
              <a:t> </a:t>
            </a:r>
            <a:r>
              <a:rPr lang="en-ID" b="1" dirty="0" err="1"/>
              <a:t>Jangka</a:t>
            </a:r>
            <a:r>
              <a:rPr lang="en-ID" b="1" dirty="0"/>
              <a:t> Panjang</a:t>
            </a:r>
            <a:br>
              <a:rPr lang="en-ID" dirty="0"/>
            </a:b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menunda</a:t>
            </a:r>
            <a:r>
              <a:rPr lang="en-ID" dirty="0"/>
              <a:t> </a:t>
            </a:r>
            <a:r>
              <a:rPr lang="en-ID" dirty="0" err="1"/>
              <a:t>kepuasan</a:t>
            </a:r>
            <a:r>
              <a:rPr lang="en-ID" dirty="0"/>
              <a:t> </a:t>
            </a:r>
            <a:r>
              <a:rPr lang="en-ID" dirty="0" err="1"/>
              <a:t>instan</a:t>
            </a:r>
            <a:r>
              <a:rPr lang="en-ID" dirty="0"/>
              <a:t>,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fokus</a:t>
            </a:r>
            <a:r>
              <a:rPr lang="en-ID" dirty="0"/>
              <a:t> pada </a:t>
            </a:r>
            <a:r>
              <a:rPr lang="en-ID" dirty="0" err="1"/>
              <a:t>tujuan</a:t>
            </a:r>
            <a:r>
              <a:rPr lang="en-ID" dirty="0"/>
              <a:t> yang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besar</a:t>
            </a:r>
            <a:r>
              <a:rPr lang="en-ID" dirty="0"/>
              <a:t> dan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bermakna</a:t>
            </a:r>
            <a:r>
              <a:rPr lang="en-ID" dirty="0"/>
              <a:t>,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pendidikan</a:t>
            </a:r>
            <a:r>
              <a:rPr lang="en-ID" dirty="0"/>
              <a:t>, </a:t>
            </a:r>
            <a:r>
              <a:rPr lang="en-ID" dirty="0" err="1"/>
              <a:t>karier</a:t>
            </a:r>
            <a:r>
              <a:rPr lang="en-ID" dirty="0"/>
              <a:t>,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kesehatan</a:t>
            </a:r>
            <a:r>
              <a:rPr lang="en-ID" dirty="0"/>
              <a:t>.</a:t>
            </a:r>
          </a:p>
          <a:p>
            <a:endParaRPr lang="en-ID" b="1" dirty="0"/>
          </a:p>
          <a:p>
            <a:r>
              <a:rPr lang="en-ID" b="1" dirty="0" err="1"/>
              <a:t>Meningkatkan</a:t>
            </a:r>
            <a:r>
              <a:rPr lang="en-ID" b="1" dirty="0"/>
              <a:t> </a:t>
            </a:r>
            <a:r>
              <a:rPr lang="en-ID" b="1" dirty="0" err="1"/>
              <a:t>Disiplin</a:t>
            </a:r>
            <a:r>
              <a:rPr lang="en-ID" b="1" dirty="0"/>
              <a:t> </a:t>
            </a:r>
            <a:r>
              <a:rPr lang="en-ID" b="1" dirty="0" err="1"/>
              <a:t>Diri</a:t>
            </a:r>
            <a:br>
              <a:rPr lang="en-ID" dirty="0"/>
            </a:br>
            <a:r>
              <a:rPr lang="en-ID" dirty="0"/>
              <a:t>Latihan </a:t>
            </a:r>
            <a:r>
              <a:rPr lang="en-ID" dirty="0" err="1"/>
              <a:t>menunda</a:t>
            </a:r>
            <a:r>
              <a:rPr lang="en-ID" dirty="0"/>
              <a:t> </a:t>
            </a:r>
            <a:r>
              <a:rPr lang="en-ID" dirty="0" err="1"/>
              <a:t>kesenangan</a:t>
            </a:r>
            <a:r>
              <a:rPr lang="en-ID" dirty="0"/>
              <a:t> </a:t>
            </a:r>
            <a:r>
              <a:rPr lang="en-ID" dirty="0" err="1"/>
              <a:t>membantu</a:t>
            </a:r>
            <a:r>
              <a:rPr lang="en-ID" dirty="0"/>
              <a:t> </a:t>
            </a:r>
            <a:r>
              <a:rPr lang="en-ID" dirty="0" err="1"/>
              <a:t>membangun</a:t>
            </a:r>
            <a:r>
              <a:rPr lang="en-ID" dirty="0"/>
              <a:t> </a:t>
            </a:r>
            <a:r>
              <a:rPr lang="en-ID" dirty="0" err="1"/>
              <a:t>kebiasaan</a:t>
            </a:r>
            <a:r>
              <a:rPr lang="en-ID" dirty="0"/>
              <a:t> </a:t>
            </a:r>
            <a:r>
              <a:rPr lang="en-ID" dirty="0" err="1"/>
              <a:t>baik</a:t>
            </a:r>
            <a:r>
              <a:rPr lang="en-ID" dirty="0"/>
              <a:t> dan </a:t>
            </a:r>
            <a:r>
              <a:rPr lang="en-ID" dirty="0" err="1"/>
              <a:t>pola</a:t>
            </a:r>
            <a:r>
              <a:rPr lang="en-ID" dirty="0"/>
              <a:t> </a:t>
            </a:r>
            <a:r>
              <a:rPr lang="en-ID" dirty="0" err="1"/>
              <a:t>pikir</a:t>
            </a:r>
            <a:r>
              <a:rPr lang="en-ID" dirty="0"/>
              <a:t> </a:t>
            </a:r>
            <a:r>
              <a:rPr lang="en-ID" dirty="0" err="1"/>
              <a:t>disiplin</a:t>
            </a:r>
            <a:r>
              <a:rPr lang="en-ID" dirty="0"/>
              <a:t> yang </a:t>
            </a:r>
            <a:r>
              <a:rPr lang="en-ID" dirty="0" err="1"/>
              <a:t>mendukung</a:t>
            </a:r>
            <a:r>
              <a:rPr lang="en-ID" dirty="0"/>
              <a:t> </a:t>
            </a:r>
            <a:r>
              <a:rPr lang="en-ID" dirty="0" err="1"/>
              <a:t>kesuksesan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berbagai</a:t>
            </a:r>
            <a:r>
              <a:rPr lang="en-ID" dirty="0"/>
              <a:t> </a:t>
            </a:r>
            <a:r>
              <a:rPr lang="en-ID" dirty="0" err="1"/>
              <a:t>aspek</a:t>
            </a:r>
            <a:r>
              <a:rPr lang="en-ID" dirty="0"/>
              <a:t> </a:t>
            </a:r>
            <a:r>
              <a:rPr lang="en-ID" dirty="0" err="1"/>
              <a:t>kehidupan</a:t>
            </a:r>
            <a:r>
              <a:rPr lang="en-ID" dirty="0"/>
              <a:t>.</a:t>
            </a:r>
          </a:p>
          <a:p>
            <a:endParaRPr lang="en-ID" b="1" dirty="0"/>
          </a:p>
          <a:p>
            <a:r>
              <a:rPr lang="en-ID" b="1" dirty="0" err="1"/>
              <a:t>Menghindari</a:t>
            </a:r>
            <a:r>
              <a:rPr lang="en-ID" b="1" dirty="0"/>
              <a:t> Keputusan yang </a:t>
            </a:r>
            <a:r>
              <a:rPr lang="en-ID" b="1" dirty="0" err="1"/>
              <a:t>Merugikan</a:t>
            </a:r>
            <a:br>
              <a:rPr lang="en-ID" dirty="0"/>
            </a:b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menunda</a:t>
            </a:r>
            <a:r>
              <a:rPr lang="en-ID" dirty="0"/>
              <a:t> </a:t>
            </a:r>
            <a:r>
              <a:rPr lang="en-ID" dirty="0" err="1"/>
              <a:t>keputusan</a:t>
            </a:r>
            <a:r>
              <a:rPr lang="en-ID" dirty="0"/>
              <a:t> yang </a:t>
            </a:r>
            <a:r>
              <a:rPr lang="en-ID" dirty="0" err="1"/>
              <a:t>didorong</a:t>
            </a:r>
            <a:r>
              <a:rPr lang="en-ID" dirty="0"/>
              <a:t> oleh </a:t>
            </a:r>
            <a:r>
              <a:rPr lang="en-ID" dirty="0" err="1"/>
              <a:t>keinginan</a:t>
            </a:r>
            <a:r>
              <a:rPr lang="en-ID" dirty="0"/>
              <a:t> </a:t>
            </a:r>
            <a:r>
              <a:rPr lang="en-ID" dirty="0" err="1"/>
              <a:t>sesaat</a:t>
            </a:r>
            <a:r>
              <a:rPr lang="en-ID" dirty="0"/>
              <a:t>,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menganalisis</a:t>
            </a:r>
            <a:r>
              <a:rPr lang="en-ID" dirty="0"/>
              <a:t> </a:t>
            </a:r>
            <a:r>
              <a:rPr lang="en-ID" dirty="0" err="1"/>
              <a:t>pilihan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bijak</a:t>
            </a:r>
            <a:r>
              <a:rPr lang="en-ID" dirty="0"/>
              <a:t>, </a:t>
            </a:r>
            <a:r>
              <a:rPr lang="en-ID" dirty="0" err="1"/>
              <a:t>menghindari</a:t>
            </a:r>
            <a:r>
              <a:rPr lang="en-ID" dirty="0"/>
              <a:t> </a:t>
            </a:r>
            <a:r>
              <a:rPr lang="en-ID" dirty="0" err="1"/>
              <a:t>risiko</a:t>
            </a:r>
            <a:r>
              <a:rPr lang="en-ID" dirty="0"/>
              <a:t>, dan </a:t>
            </a:r>
            <a:r>
              <a:rPr lang="en-ID" dirty="0" err="1"/>
              <a:t>memastikan</a:t>
            </a:r>
            <a:r>
              <a:rPr lang="en-ID" dirty="0"/>
              <a:t> </a:t>
            </a:r>
            <a:r>
              <a:rPr lang="en-ID" dirty="0" err="1"/>
              <a:t>hasil</a:t>
            </a:r>
            <a:r>
              <a:rPr lang="en-ID" dirty="0"/>
              <a:t> yang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baik</a:t>
            </a:r>
            <a:r>
              <a:rPr lang="en-ID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D72F4C-5635-9BEF-AE3F-875865E07D69}"/>
              </a:ext>
            </a:extLst>
          </p:cNvPr>
          <p:cNvSpPr txBox="1"/>
          <p:nvPr/>
        </p:nvSpPr>
        <p:spPr>
          <a:xfrm>
            <a:off x="700895" y="302250"/>
            <a:ext cx="104616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b="1" dirty="0" err="1">
                <a:latin typeface="Lato" panose="020F0502020204030203" pitchFamily="34" charset="0"/>
              </a:rPr>
              <a:t>Manfaat</a:t>
            </a:r>
            <a:r>
              <a:rPr lang="en-ID" sz="2800" b="1" dirty="0">
                <a:latin typeface="Lato" panose="020F0502020204030203" pitchFamily="34" charset="0"/>
              </a:rPr>
              <a:t> </a:t>
            </a:r>
            <a:r>
              <a:rPr lang="en-ID" sz="2800" b="1" dirty="0" err="1">
                <a:latin typeface="Lato" panose="020F0502020204030203" pitchFamily="34" charset="0"/>
              </a:rPr>
              <a:t>Menunda</a:t>
            </a:r>
            <a:r>
              <a:rPr lang="en-ID" sz="2800" b="1" dirty="0">
                <a:latin typeface="Lato" panose="020F0502020204030203" pitchFamily="34" charset="0"/>
              </a:rPr>
              <a:t> </a:t>
            </a:r>
            <a:r>
              <a:rPr lang="en-ID" sz="2800" b="1" dirty="0" err="1">
                <a:latin typeface="Lato" panose="020F0502020204030203" pitchFamily="34" charset="0"/>
              </a:rPr>
              <a:t>Kesenangan</a:t>
            </a:r>
            <a:r>
              <a:rPr lang="en-ID" sz="2800" b="1" dirty="0">
                <a:latin typeface="Lato" panose="020F0502020204030203" pitchFamily="34" charset="0"/>
              </a:rPr>
              <a:t> </a:t>
            </a:r>
            <a:r>
              <a:rPr lang="en-ID" sz="2800" b="1" dirty="0" err="1">
                <a:latin typeface="Lato" panose="020F0502020204030203" pitchFamily="34" charset="0"/>
              </a:rPr>
              <a:t>Sesaat</a:t>
            </a:r>
            <a:r>
              <a:rPr lang="en-ID" sz="2800" b="1" dirty="0">
                <a:latin typeface="Lato" panose="020F0502020204030203" pitchFamily="34" charset="0"/>
              </a:rPr>
              <a:t> (</a:t>
            </a:r>
            <a:r>
              <a:rPr lang="en-ID" sz="2800" b="1" i="1" dirty="0">
                <a:latin typeface="Lato" panose="020F0502020204030203" pitchFamily="34" charset="0"/>
              </a:rPr>
              <a:t>Delay Gratification</a:t>
            </a:r>
            <a:r>
              <a:rPr lang="en-ID" sz="2800" b="1" dirty="0">
                <a:latin typeface="Lato" panose="020F0502020204030203" pitchFamily="34" charset="0"/>
              </a:rPr>
              <a:t>):</a:t>
            </a:r>
            <a:endParaRPr lang="en-ID" sz="2800" dirty="0">
              <a:latin typeface="Lato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B7B485-C03D-0DAD-BA11-2A4462036F77}"/>
              </a:ext>
            </a:extLst>
          </p:cNvPr>
          <p:cNvSpPr txBox="1"/>
          <p:nvPr/>
        </p:nvSpPr>
        <p:spPr>
          <a:xfrm>
            <a:off x="8531860" y="6388100"/>
            <a:ext cx="358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Skills To Succeed Global Grant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72809D-D8D1-6287-B5B1-5FED3D4C5D44}"/>
              </a:ext>
            </a:extLst>
          </p:cNvPr>
          <p:cNvSpPr txBox="1"/>
          <p:nvPr/>
        </p:nvSpPr>
        <p:spPr>
          <a:xfrm>
            <a:off x="2903272" y="6395420"/>
            <a:ext cx="35909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/>
              <a:t>Pengantar</a:t>
            </a:r>
            <a:r>
              <a:rPr lang="en-US" sz="1050" i="1" dirty="0"/>
              <a:t>  – Social Emotional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C719A-2F6F-2265-B1D0-167EE1AA8FD2}"/>
              </a:ext>
            </a:extLst>
          </p:cNvPr>
          <p:cNvSpPr txBox="1"/>
          <p:nvPr/>
        </p:nvSpPr>
        <p:spPr>
          <a:xfrm>
            <a:off x="6557979" y="6395421"/>
            <a:ext cx="26917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Skills To Succeed Global Grant 8</a:t>
            </a:r>
          </a:p>
        </p:txBody>
      </p:sp>
      <p:sp>
        <p:nvSpPr>
          <p:cNvPr id="5" name="Google Shape;552;p28">
            <a:extLst>
              <a:ext uri="{FF2B5EF4-FFF2-40B4-BE49-F238E27FC236}">
                <a16:creationId xmlns:a16="http://schemas.microsoft.com/office/drawing/2014/main" id="{E7AC327C-EC88-8D74-B576-79A73E0A0E8E}"/>
              </a:ext>
            </a:extLst>
          </p:cNvPr>
          <p:cNvSpPr/>
          <p:nvPr/>
        </p:nvSpPr>
        <p:spPr>
          <a:xfrm>
            <a:off x="6901677" y="6647259"/>
            <a:ext cx="15252" cy="2865"/>
          </a:xfrm>
          <a:custGeom>
            <a:avLst/>
            <a:gdLst/>
            <a:ahLst/>
            <a:cxnLst/>
            <a:rect l="l" t="t" r="r" b="b"/>
            <a:pathLst>
              <a:path w="197" h="37" extrusionOk="0">
                <a:moveTo>
                  <a:pt x="113" y="0"/>
                </a:moveTo>
                <a:cubicBezTo>
                  <a:pt x="73" y="0"/>
                  <a:pt x="34" y="13"/>
                  <a:pt x="0" y="36"/>
                </a:cubicBezTo>
                <a:cubicBezTo>
                  <a:pt x="66" y="32"/>
                  <a:pt x="131" y="27"/>
                  <a:pt x="196" y="20"/>
                </a:cubicBezTo>
                <a:cubicBezTo>
                  <a:pt x="170" y="7"/>
                  <a:pt x="141" y="0"/>
                  <a:pt x="113" y="0"/>
                </a:cubicBezTo>
                <a:close/>
              </a:path>
            </a:pathLst>
          </a:custGeom>
          <a:solidFill>
            <a:srgbClr val="628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0DEF02-D584-C938-25C1-DB98C6703A86}"/>
              </a:ext>
            </a:extLst>
          </p:cNvPr>
          <p:cNvSpPr/>
          <p:nvPr/>
        </p:nvSpPr>
        <p:spPr>
          <a:xfrm>
            <a:off x="3811" y="6318015"/>
            <a:ext cx="12188189" cy="50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642C70-B152-EF88-1013-100BEBCCB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95" y="6297888"/>
            <a:ext cx="2105403" cy="56582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C5255-8B01-6F15-FD7E-D9AB0415814F}"/>
              </a:ext>
            </a:extLst>
          </p:cNvPr>
          <p:cNvCxnSpPr/>
          <p:nvPr/>
        </p:nvCxnSpPr>
        <p:spPr>
          <a:xfrm>
            <a:off x="3718272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93EDFB-68EC-C93A-A20A-F74858093FA7}"/>
              </a:ext>
            </a:extLst>
          </p:cNvPr>
          <p:cNvSpPr txBox="1"/>
          <p:nvPr/>
        </p:nvSpPr>
        <p:spPr>
          <a:xfrm>
            <a:off x="4355735" y="6441305"/>
            <a:ext cx="3190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Lato" panose="020F0502020204030203" pitchFamily="34" charset="0"/>
              </a:rPr>
              <a:t>Pengantar</a:t>
            </a:r>
            <a:r>
              <a:rPr lang="en-US" sz="1400" dirty="0">
                <a:latin typeface="Lato" panose="020F0502020204030203" pitchFamily="34" charset="0"/>
              </a:rPr>
              <a:t> – </a:t>
            </a:r>
            <a:r>
              <a:rPr lang="en-US" sz="1400" i="1" dirty="0">
                <a:latin typeface="Lato" panose="020F0502020204030203" pitchFamily="34" charset="0"/>
              </a:rPr>
              <a:t>Social Emotional Learning</a:t>
            </a:r>
            <a:endParaRPr lang="en-ID" sz="1400" i="1" dirty="0">
              <a:latin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9F5E8B-5467-8C74-19F9-E89625F12490}"/>
              </a:ext>
            </a:extLst>
          </p:cNvPr>
          <p:cNvSpPr txBox="1"/>
          <p:nvPr/>
        </p:nvSpPr>
        <p:spPr>
          <a:xfrm>
            <a:off x="8573206" y="6428695"/>
            <a:ext cx="311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panose="020F0502020204030203" pitchFamily="34" charset="0"/>
              </a:rPr>
              <a:t>Skills To Succeed Global Grant 8</a:t>
            </a:r>
            <a:endParaRPr lang="en-ID" sz="1400" b="1" i="1" dirty="0">
              <a:latin typeface="Lato" panose="020F050202020403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6F25E6-6522-24E3-1998-2A88B4458C43}"/>
              </a:ext>
            </a:extLst>
          </p:cNvPr>
          <p:cNvCxnSpPr/>
          <p:nvPr/>
        </p:nvCxnSpPr>
        <p:spPr>
          <a:xfrm>
            <a:off x="8273867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124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877D6F7-0477-E1C1-F809-B0C82C0A32C3}"/>
              </a:ext>
            </a:extLst>
          </p:cNvPr>
          <p:cNvSpPr txBox="1"/>
          <p:nvPr/>
        </p:nvSpPr>
        <p:spPr>
          <a:xfrm>
            <a:off x="1365130" y="2058269"/>
            <a:ext cx="975431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latin typeface="Lato" panose="020F0502020204030203" pitchFamily="34" charset="0"/>
              </a:rPr>
              <a:t>Era digital </a:t>
            </a:r>
            <a:r>
              <a:rPr lang="en-ID" sz="2400" dirty="0" err="1">
                <a:latin typeface="Lato" panose="020F0502020204030203" pitchFamily="34" charset="0"/>
              </a:rPr>
              <a:t>menawarkan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kepuasan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instan</a:t>
            </a:r>
            <a:r>
              <a:rPr lang="en-ID" sz="2400" dirty="0">
                <a:latin typeface="Lato" panose="020F0502020204030203" pitchFamily="34" charset="0"/>
              </a:rPr>
              <a:t>, </a:t>
            </a:r>
            <a:r>
              <a:rPr lang="en-ID" sz="2400" dirty="0" err="1">
                <a:latin typeface="Lato" panose="020F0502020204030203" pitchFamily="34" charset="0"/>
              </a:rPr>
              <a:t>seperti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notifikasi</a:t>
            </a:r>
            <a:r>
              <a:rPr lang="en-ID" sz="2400" dirty="0">
                <a:latin typeface="Lato" panose="020F0502020204030203" pitchFamily="34" charset="0"/>
              </a:rPr>
              <a:t> media </a:t>
            </a:r>
            <a:r>
              <a:rPr lang="en-ID" sz="2400" dirty="0" err="1">
                <a:latin typeface="Lato" panose="020F0502020204030203" pitchFamily="34" charset="0"/>
              </a:rPr>
              <a:t>sosial</a:t>
            </a:r>
            <a:r>
              <a:rPr lang="en-ID" sz="2400" dirty="0">
                <a:latin typeface="Lato" panose="020F0502020204030203" pitchFamily="34" charset="0"/>
              </a:rPr>
              <a:t>, streaming </a:t>
            </a:r>
            <a:r>
              <a:rPr lang="en-ID" sz="2400" dirty="0" err="1">
                <a:latin typeface="Lato" panose="020F0502020204030203" pitchFamily="34" charset="0"/>
              </a:rPr>
              <a:t>hiburan</a:t>
            </a:r>
            <a:r>
              <a:rPr lang="en-ID" sz="2400" dirty="0">
                <a:latin typeface="Lato" panose="020F0502020204030203" pitchFamily="34" charset="0"/>
              </a:rPr>
              <a:t>, </a:t>
            </a:r>
            <a:r>
              <a:rPr lang="en-ID" sz="2400" dirty="0" err="1">
                <a:latin typeface="Lato" panose="020F0502020204030203" pitchFamily="34" charset="0"/>
              </a:rPr>
              <a:t>atau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belanja</a:t>
            </a:r>
            <a:r>
              <a:rPr lang="en-ID" sz="2400" dirty="0">
                <a:latin typeface="Lato" panose="020F0502020204030203" pitchFamily="34" charset="0"/>
              </a:rPr>
              <a:t> online. </a:t>
            </a:r>
            <a:r>
              <a:rPr lang="en-ID" sz="2400" dirty="0" err="1">
                <a:latin typeface="Lato" panose="020F0502020204030203" pitchFamily="34" charset="0"/>
              </a:rPr>
              <a:t>Namun</a:t>
            </a:r>
            <a:r>
              <a:rPr lang="en-ID" sz="2400" dirty="0">
                <a:latin typeface="Lato" panose="020F0502020204030203" pitchFamily="34" charset="0"/>
              </a:rPr>
              <a:t>, </a:t>
            </a:r>
            <a:r>
              <a:rPr lang="en-ID" sz="2400" dirty="0" err="1">
                <a:latin typeface="Lato" panose="020F0502020204030203" pitchFamily="34" charset="0"/>
              </a:rPr>
              <a:t>menunda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kesenangan</a:t>
            </a:r>
            <a:r>
              <a:rPr lang="en-ID" sz="2400" dirty="0">
                <a:latin typeface="Lato" panose="020F0502020204030203" pitchFamily="34" charset="0"/>
              </a:rPr>
              <a:t> di dunia digital </a:t>
            </a:r>
            <a:r>
              <a:rPr lang="en-ID" sz="2400" dirty="0" err="1">
                <a:latin typeface="Lato" panose="020F0502020204030203" pitchFamily="34" charset="0"/>
              </a:rPr>
              <a:t>memiliki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manfaat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besar</a:t>
            </a:r>
            <a:r>
              <a:rPr lang="en-ID" sz="2400" dirty="0">
                <a:latin typeface="Lato" panose="020F0502020204030203" pitchFamily="34" charset="0"/>
              </a:rPr>
              <a:t>, </a:t>
            </a:r>
            <a:r>
              <a:rPr lang="en-ID" sz="2400" dirty="0" err="1">
                <a:latin typeface="Lato" panose="020F0502020204030203" pitchFamily="34" charset="0"/>
              </a:rPr>
              <a:t>terutama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bagi</a:t>
            </a:r>
            <a:r>
              <a:rPr lang="en-ID" sz="2400" dirty="0">
                <a:latin typeface="Lato" panose="020F0502020204030203" pitchFamily="34" charset="0"/>
              </a:rPr>
              <a:t> </a:t>
            </a:r>
            <a:r>
              <a:rPr lang="en-ID" sz="2400" dirty="0" err="1">
                <a:latin typeface="Lato" panose="020F0502020204030203" pitchFamily="34" charset="0"/>
              </a:rPr>
              <a:t>remaja</a:t>
            </a:r>
            <a:r>
              <a:rPr lang="en-ID" sz="2400" dirty="0">
                <a:latin typeface="Lato" panose="020F0502020204030203" pitchFamily="34" charset="0"/>
              </a:rPr>
              <a:t>:</a:t>
            </a:r>
          </a:p>
          <a:p>
            <a:endParaRPr lang="en-ID" sz="2400" dirty="0"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2400" b="1" dirty="0" err="1">
                <a:latin typeface="Lato" panose="020F0502020204030203" pitchFamily="34" charset="0"/>
              </a:rPr>
              <a:t>Fokus</a:t>
            </a:r>
            <a:r>
              <a:rPr lang="en-ID" sz="2400" b="1" dirty="0">
                <a:latin typeface="Lato" panose="020F0502020204030203" pitchFamily="34" charset="0"/>
              </a:rPr>
              <a:t> </a:t>
            </a:r>
            <a:r>
              <a:rPr lang="en-ID" sz="2400" b="1" dirty="0" err="1">
                <a:latin typeface="Lato" panose="020F0502020204030203" pitchFamily="34" charset="0"/>
              </a:rPr>
              <a:t>Lebih</a:t>
            </a:r>
            <a:r>
              <a:rPr lang="en-ID" sz="2400" b="1" dirty="0">
                <a:latin typeface="Lato" panose="020F0502020204030203" pitchFamily="34" charset="0"/>
              </a:rPr>
              <a:t> Baik pada </a:t>
            </a:r>
            <a:r>
              <a:rPr lang="en-ID" sz="2400" b="1" dirty="0" err="1">
                <a:latin typeface="Lato" panose="020F0502020204030203" pitchFamily="34" charset="0"/>
              </a:rPr>
              <a:t>Tugas</a:t>
            </a:r>
            <a:r>
              <a:rPr lang="en-ID" sz="2400" b="1" dirty="0">
                <a:latin typeface="Lato" panose="020F0502020204030203" pitchFamily="34" charset="0"/>
              </a:rPr>
              <a:t> </a:t>
            </a:r>
            <a:r>
              <a:rPr lang="en-ID" sz="2400" b="1" dirty="0" err="1">
                <a:latin typeface="Lato" panose="020F0502020204030203" pitchFamily="34" charset="0"/>
              </a:rPr>
              <a:t>Penting</a:t>
            </a:r>
            <a:endParaRPr lang="en-ID" sz="2400" b="1" dirty="0"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2400" b="1" dirty="0" err="1">
                <a:latin typeface="Lato" panose="020F0502020204030203" pitchFamily="34" charset="0"/>
              </a:rPr>
              <a:t>Mengurangi</a:t>
            </a:r>
            <a:r>
              <a:rPr lang="en-ID" sz="2400" b="1" dirty="0">
                <a:latin typeface="Lato" panose="020F0502020204030203" pitchFamily="34" charset="0"/>
              </a:rPr>
              <a:t> </a:t>
            </a:r>
            <a:r>
              <a:rPr lang="en-ID" sz="2400" b="1" dirty="0" err="1">
                <a:latin typeface="Lato" panose="020F0502020204030203" pitchFamily="34" charset="0"/>
              </a:rPr>
              <a:t>Risiko</a:t>
            </a:r>
            <a:r>
              <a:rPr lang="en-ID" sz="2400" b="1" dirty="0">
                <a:latin typeface="Lato" panose="020F0502020204030203" pitchFamily="34" charset="0"/>
              </a:rPr>
              <a:t> Burnout 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2400" b="1" dirty="0" err="1">
                <a:latin typeface="Lato" panose="020F0502020204030203" pitchFamily="34" charset="0"/>
              </a:rPr>
              <a:t>Meningkatkan</a:t>
            </a:r>
            <a:r>
              <a:rPr lang="en-ID" sz="2400" b="1" dirty="0">
                <a:latin typeface="Lato" panose="020F0502020204030203" pitchFamily="34" charset="0"/>
              </a:rPr>
              <a:t> </a:t>
            </a:r>
            <a:r>
              <a:rPr lang="en-ID" sz="2400" b="1" dirty="0" err="1">
                <a:latin typeface="Lato" panose="020F0502020204030203" pitchFamily="34" charset="0"/>
              </a:rPr>
              <a:t>Produktivitas</a:t>
            </a:r>
            <a:endParaRPr lang="en-ID" sz="2400" b="1" dirty="0"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2400" b="1" dirty="0" err="1">
                <a:latin typeface="Lato" panose="020F0502020204030203" pitchFamily="34" charset="0"/>
              </a:rPr>
              <a:t>Melatih</a:t>
            </a:r>
            <a:r>
              <a:rPr lang="en-ID" sz="2400" b="1" dirty="0">
                <a:latin typeface="Lato" panose="020F0502020204030203" pitchFamily="34" charset="0"/>
              </a:rPr>
              <a:t> </a:t>
            </a:r>
            <a:r>
              <a:rPr lang="en-ID" sz="2400" b="1" dirty="0" err="1">
                <a:latin typeface="Lato" panose="020F0502020204030203" pitchFamily="34" charset="0"/>
              </a:rPr>
              <a:t>Kesabaran</a:t>
            </a:r>
            <a:r>
              <a:rPr lang="en-ID" sz="2400" b="1" dirty="0">
                <a:latin typeface="Lato" panose="020F0502020204030203" pitchFamily="34" charset="0"/>
              </a:rPr>
              <a:t> dan </a:t>
            </a:r>
            <a:r>
              <a:rPr lang="en-ID" sz="2400" b="1" dirty="0" err="1">
                <a:latin typeface="Lato" panose="020F0502020204030203" pitchFamily="34" charset="0"/>
              </a:rPr>
              <a:t>Disiplin</a:t>
            </a:r>
            <a:br>
              <a:rPr lang="en-ID" sz="2400" dirty="0">
                <a:latin typeface="Lato" panose="020F0502020204030203" pitchFamily="34" charset="0"/>
              </a:rPr>
            </a:br>
            <a:endParaRPr lang="en-ID" sz="2400" dirty="0">
              <a:latin typeface="Lato" panose="020F0502020204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C225AA-7B62-CFDE-7EA9-C2E5070553E4}"/>
              </a:ext>
            </a:extLst>
          </p:cNvPr>
          <p:cNvSpPr txBox="1"/>
          <p:nvPr/>
        </p:nvSpPr>
        <p:spPr>
          <a:xfrm>
            <a:off x="1365130" y="903932"/>
            <a:ext cx="9659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b="1" dirty="0" err="1">
                <a:latin typeface="Lato" panose="020F0502020204030203" pitchFamily="34" charset="0"/>
              </a:rPr>
              <a:t>Menunda</a:t>
            </a:r>
            <a:r>
              <a:rPr lang="en-ID" sz="3200" b="1" dirty="0">
                <a:latin typeface="Lato" panose="020F0502020204030203" pitchFamily="34" charset="0"/>
              </a:rPr>
              <a:t> </a:t>
            </a:r>
            <a:r>
              <a:rPr lang="en-ID" sz="3200" b="1" dirty="0" err="1">
                <a:latin typeface="Lato" panose="020F0502020204030203" pitchFamily="34" charset="0"/>
              </a:rPr>
              <a:t>Kesenangan</a:t>
            </a:r>
            <a:r>
              <a:rPr lang="en-ID" sz="3200" b="1" dirty="0">
                <a:latin typeface="Lato" panose="020F0502020204030203" pitchFamily="34" charset="0"/>
              </a:rPr>
              <a:t> di Era Digital: Apa </a:t>
            </a:r>
            <a:r>
              <a:rPr lang="en-ID" sz="3200" b="1" dirty="0" err="1">
                <a:latin typeface="Lato" panose="020F0502020204030203" pitchFamily="34" charset="0"/>
              </a:rPr>
              <a:t>Manfaatnya</a:t>
            </a:r>
            <a:r>
              <a:rPr lang="en-ID" sz="3200" b="1" dirty="0">
                <a:latin typeface="Lato" panose="020F0502020204030203" pitchFamily="34" charset="0"/>
              </a:rPr>
              <a:t>?</a:t>
            </a:r>
            <a:endParaRPr lang="en-ID" sz="3200" dirty="0">
              <a:latin typeface="Lato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ABA7DE-E10B-891E-4B61-9022D49BF3D1}"/>
              </a:ext>
            </a:extLst>
          </p:cNvPr>
          <p:cNvSpPr txBox="1"/>
          <p:nvPr/>
        </p:nvSpPr>
        <p:spPr>
          <a:xfrm>
            <a:off x="8531860" y="6388100"/>
            <a:ext cx="358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Skills To Succeed Global Grant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0DE534-700B-C748-7051-48BE7D39E84C}"/>
              </a:ext>
            </a:extLst>
          </p:cNvPr>
          <p:cNvSpPr txBox="1"/>
          <p:nvPr/>
        </p:nvSpPr>
        <p:spPr>
          <a:xfrm>
            <a:off x="2903272" y="6395420"/>
            <a:ext cx="35909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/>
              <a:t>Pengantar</a:t>
            </a:r>
            <a:r>
              <a:rPr lang="en-US" sz="1050" i="1" dirty="0"/>
              <a:t>  – Social Emotional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11817B-E44B-F712-9144-EF29895379BA}"/>
              </a:ext>
            </a:extLst>
          </p:cNvPr>
          <p:cNvSpPr txBox="1"/>
          <p:nvPr/>
        </p:nvSpPr>
        <p:spPr>
          <a:xfrm>
            <a:off x="6557979" y="6395421"/>
            <a:ext cx="26917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Skills To Succeed Global Grant 8</a:t>
            </a:r>
          </a:p>
        </p:txBody>
      </p:sp>
      <p:sp>
        <p:nvSpPr>
          <p:cNvPr id="5" name="Google Shape;552;p28">
            <a:extLst>
              <a:ext uri="{FF2B5EF4-FFF2-40B4-BE49-F238E27FC236}">
                <a16:creationId xmlns:a16="http://schemas.microsoft.com/office/drawing/2014/main" id="{C7617D11-673B-F715-D4D2-D3DAFAC35EAD}"/>
              </a:ext>
            </a:extLst>
          </p:cNvPr>
          <p:cNvSpPr/>
          <p:nvPr/>
        </p:nvSpPr>
        <p:spPr>
          <a:xfrm>
            <a:off x="6901677" y="6647259"/>
            <a:ext cx="15252" cy="2865"/>
          </a:xfrm>
          <a:custGeom>
            <a:avLst/>
            <a:gdLst/>
            <a:ahLst/>
            <a:cxnLst/>
            <a:rect l="l" t="t" r="r" b="b"/>
            <a:pathLst>
              <a:path w="197" h="37" extrusionOk="0">
                <a:moveTo>
                  <a:pt x="113" y="0"/>
                </a:moveTo>
                <a:cubicBezTo>
                  <a:pt x="73" y="0"/>
                  <a:pt x="34" y="13"/>
                  <a:pt x="0" y="36"/>
                </a:cubicBezTo>
                <a:cubicBezTo>
                  <a:pt x="66" y="32"/>
                  <a:pt x="131" y="27"/>
                  <a:pt x="196" y="20"/>
                </a:cubicBezTo>
                <a:cubicBezTo>
                  <a:pt x="170" y="7"/>
                  <a:pt x="141" y="0"/>
                  <a:pt x="113" y="0"/>
                </a:cubicBezTo>
                <a:close/>
              </a:path>
            </a:pathLst>
          </a:custGeom>
          <a:solidFill>
            <a:srgbClr val="628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04AFA1-0134-A133-0BBF-D5B101F9425A}"/>
              </a:ext>
            </a:extLst>
          </p:cNvPr>
          <p:cNvSpPr/>
          <p:nvPr/>
        </p:nvSpPr>
        <p:spPr>
          <a:xfrm>
            <a:off x="3811" y="6318015"/>
            <a:ext cx="12188189" cy="50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8EA2C1-E53B-7026-808B-B67EBBF59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95" y="6297888"/>
            <a:ext cx="2105403" cy="56582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2EF0EE-BDE3-2086-C8B7-810DBDA3BE7F}"/>
              </a:ext>
            </a:extLst>
          </p:cNvPr>
          <p:cNvCxnSpPr/>
          <p:nvPr/>
        </p:nvCxnSpPr>
        <p:spPr>
          <a:xfrm>
            <a:off x="3718272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6502783-B8F0-A3FC-B83F-F42E75425193}"/>
              </a:ext>
            </a:extLst>
          </p:cNvPr>
          <p:cNvSpPr txBox="1"/>
          <p:nvPr/>
        </p:nvSpPr>
        <p:spPr>
          <a:xfrm>
            <a:off x="4355735" y="6441305"/>
            <a:ext cx="3190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Lato" panose="020F0502020204030203" pitchFamily="34" charset="0"/>
              </a:rPr>
              <a:t>Pengantar</a:t>
            </a:r>
            <a:r>
              <a:rPr lang="en-US" sz="1400" dirty="0">
                <a:latin typeface="Lato" panose="020F0502020204030203" pitchFamily="34" charset="0"/>
              </a:rPr>
              <a:t> – </a:t>
            </a:r>
            <a:r>
              <a:rPr lang="en-US" sz="1400" i="1" dirty="0">
                <a:latin typeface="Lato" panose="020F0502020204030203" pitchFamily="34" charset="0"/>
              </a:rPr>
              <a:t>Social Emotional Learning</a:t>
            </a:r>
            <a:endParaRPr lang="en-ID" sz="1400" i="1" dirty="0">
              <a:latin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83E287-7459-A028-F975-2757A5112BF8}"/>
              </a:ext>
            </a:extLst>
          </p:cNvPr>
          <p:cNvSpPr txBox="1"/>
          <p:nvPr/>
        </p:nvSpPr>
        <p:spPr>
          <a:xfrm>
            <a:off x="8573206" y="6428695"/>
            <a:ext cx="311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panose="020F0502020204030203" pitchFamily="34" charset="0"/>
              </a:rPr>
              <a:t>Skills To Succeed Global Grant 8</a:t>
            </a:r>
            <a:endParaRPr lang="en-ID" sz="1400" b="1" i="1" dirty="0">
              <a:latin typeface="Lato" panose="020F050202020403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870A97-DB2E-49D1-DB72-7238AB6F53C8}"/>
              </a:ext>
            </a:extLst>
          </p:cNvPr>
          <p:cNvCxnSpPr/>
          <p:nvPr/>
        </p:nvCxnSpPr>
        <p:spPr>
          <a:xfrm>
            <a:off x="8273867" y="6457523"/>
            <a:ext cx="0" cy="4119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921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ysClr val="windowText" lastClr="000000"/>
      </a:dk1>
      <a:lt1>
        <a:sysClr val="window" lastClr="FFFFFF"/>
      </a:lt1>
      <a:dk2>
        <a:srgbClr val="12121E"/>
      </a:dk2>
      <a:lt2>
        <a:srgbClr val="F2F2F2"/>
      </a:lt2>
      <a:accent1>
        <a:srgbClr val="00B0F0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ECCF3"/>
      </a:hlink>
      <a:folHlink>
        <a:srgbClr val="7F7F7F"/>
      </a:folHlink>
    </a:clrScheme>
    <a:fontScheme name="Custom 13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story Timeline-01_SB - v2" id="{D03C1F27-3F5D-4716-800A-0D16E735E0BD}" vid="{5704E8DB-1056-4264-87E2-07512212C8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f33c448-6498-4fed-b02b-673a1c92fa22" xsi:nil="true"/>
    <SharedWithUsers xmlns="1f33c448-6498-4fed-b02b-673a1c92fa22">
      <UserInfo>
        <DisplayName>Donaher, Melissa</DisplayName>
        <AccountId>1535</AccountId>
        <AccountType/>
      </UserInfo>
      <UserInfo>
        <DisplayName>Tessema, Eyerusalem</DisplayName>
        <AccountId>512</AccountId>
        <AccountType/>
      </UserInfo>
      <UserInfo>
        <DisplayName>DiPangrazio, Steve</DisplayName>
        <AccountId>756</AccountId>
        <AccountType/>
      </UserInfo>
      <UserInfo>
        <DisplayName>Sarah Moorcroft</DisplayName>
        <AccountId>579</AccountId>
        <AccountType/>
      </UserInfo>
      <UserInfo>
        <DisplayName>Worku, Angaw</DisplayName>
        <AccountId>1694</AccountId>
        <AccountType/>
      </UserInfo>
    </SharedWithUsers>
    <lcf76f155ced4ddcb4097134ff3c332f xmlns="600770ec-a37e-488b-aa54-d449cf31ca6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0168C0A34FC549848138E8D2F2195B" ma:contentTypeVersion="17" ma:contentTypeDescription="Create a new document." ma:contentTypeScope="" ma:versionID="566234c05167635c3decec9060d01b31">
  <xsd:schema xmlns:xsd="http://www.w3.org/2001/XMLSchema" xmlns:xs="http://www.w3.org/2001/XMLSchema" xmlns:p="http://schemas.microsoft.com/office/2006/metadata/properties" xmlns:ns2="600770ec-a37e-488b-aa54-d449cf31ca65" xmlns:ns3="1f33c448-6498-4fed-b02b-673a1c92fa22" targetNamespace="http://schemas.microsoft.com/office/2006/metadata/properties" ma:root="true" ma:fieldsID="5c7c89300d0b193b8bcde86fd0af2d70" ns2:_="" ns3:_="">
    <xsd:import namespace="600770ec-a37e-488b-aa54-d449cf31ca65"/>
    <xsd:import namespace="1f33c448-6498-4fed-b02b-673a1c92fa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0770ec-a37e-488b-aa54-d449cf31ca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23ec234-cbf3-4cc2-a0ae-2bfafc310c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33c448-6498-4fed-b02b-673a1c92fa2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786be1e0-d1d3-4da5-949b-4a1db8d8319d}" ma:internalName="TaxCatchAll" ma:showField="CatchAllData" ma:web="1f33c448-6498-4fed-b02b-673a1c92fa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DD3B96-61BA-417B-95FC-1E67A50941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8A6D45-05DB-4446-8D10-83E9CFDE8E9B}">
  <ds:schemaRefs>
    <ds:schemaRef ds:uri="http://schemas.microsoft.com/office/2006/metadata/properties"/>
    <ds:schemaRef ds:uri="420decf5-afdd-4ce0-b07b-c41cb74c88c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08a9aa9e-677d-4087-8684-0d81bb36c7b6"/>
    <ds:schemaRef ds:uri="http://www.w3.org/XML/1998/namespace"/>
    <ds:schemaRef ds:uri="1f33c448-6498-4fed-b02b-673a1c92fa22"/>
    <ds:schemaRef ds:uri="600770ec-a37e-488b-aa54-d449cf31ca65"/>
  </ds:schemaRefs>
</ds:datastoreItem>
</file>

<file path=customXml/itemProps3.xml><?xml version="1.0" encoding="utf-8"?>
<ds:datastoreItem xmlns:ds="http://schemas.openxmlformats.org/officeDocument/2006/customXml" ds:itemID="{E6C6ECED-6EF8-4570-9EE8-80C105BCA9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0770ec-a37e-488b-aa54-d449cf31ca65"/>
    <ds:schemaRef ds:uri="1f33c448-6498-4fed-b02b-673a1c92fa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Milestone timeline</Template>
  <TotalTime>0</TotalTime>
  <Words>715</Words>
  <Application>Microsoft Office PowerPoint</Application>
  <PresentationFormat>Widescreen</PresentationFormat>
  <Paragraphs>118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Trade Gothic LT Com Cn</vt:lpstr>
      <vt:lpstr>Aharoni</vt:lpstr>
      <vt:lpstr>Arial</vt:lpstr>
      <vt:lpstr>Calibri</vt:lpstr>
      <vt:lpstr>Gill Sans MT</vt:lpstr>
      <vt:lpstr>Lato</vt:lpstr>
      <vt:lpstr>Roboto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</cp:revision>
  <dcterms:created xsi:type="dcterms:W3CDTF">2020-05-07T02:30:29Z</dcterms:created>
  <dcterms:modified xsi:type="dcterms:W3CDTF">2025-03-13T22:30:29Z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0x0101008D0168C0A34FC549848138E8D2F2195B</vt:lpwstr>
  </property>
  <property fmtid="{D5CDD505-2E9C-101B-9397-08002B2CF9AE}" pid="3" name="TaxKeyword">
    <vt:lpwstr/>
  </property>
</Properties>
</file>